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1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2" r:id="rId11"/>
    <p:sldId id="275" r:id="rId12"/>
    <p:sldId id="270" r:id="rId13"/>
    <p:sldId id="273" r:id="rId14"/>
    <p:sldId id="274" r:id="rId15"/>
    <p:sldId id="278" r:id="rId16"/>
    <p:sldId id="276" r:id="rId17"/>
    <p:sldId id="277" r:id="rId18"/>
    <p:sldId id="258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00FF"/>
    <a:srgbClr val="640064"/>
    <a:srgbClr val="CC0000"/>
    <a:srgbClr val="660066"/>
    <a:srgbClr val="360036"/>
    <a:srgbClr val="660033"/>
    <a:srgbClr val="420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2021" autoAdjust="0"/>
  </p:normalViewPr>
  <p:slideViewPr>
    <p:cSldViewPr>
      <p:cViewPr varScale="1">
        <p:scale>
          <a:sx n="77" d="100"/>
          <a:sy n="77" d="100"/>
        </p:scale>
        <p:origin x="1627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 Zi Ren /CSF" userId="8d9c3e3e-b9a6-4a15-9cd7-52b3397b26db" providerId="ADAL" clId="{A47788E5-5957-4E4D-96A5-5241014F823C}"/>
    <pc:docChg chg="modSld">
      <pc:chgData name="Yong Zi Ren /CSF" userId="8d9c3e3e-b9a6-4a15-9cd7-52b3397b26db" providerId="ADAL" clId="{A47788E5-5957-4E4D-96A5-5241014F823C}" dt="2021-12-07T07:43:55.608" v="3" actId="20577"/>
      <pc:docMkLst>
        <pc:docMk/>
      </pc:docMkLst>
      <pc:sldChg chg="modSp mod">
        <pc:chgData name="Yong Zi Ren /CSF" userId="8d9c3e3e-b9a6-4a15-9cd7-52b3397b26db" providerId="ADAL" clId="{A47788E5-5957-4E4D-96A5-5241014F823C}" dt="2021-12-07T07:43:55.608" v="3" actId="20577"/>
        <pc:sldMkLst>
          <pc:docMk/>
          <pc:sldMk cId="255742202" sldId="278"/>
        </pc:sldMkLst>
        <pc:spChg chg="mod">
          <ac:chgData name="Yong Zi Ren /CSF" userId="8d9c3e3e-b9a6-4a15-9cd7-52b3397b26db" providerId="ADAL" clId="{A47788E5-5957-4E4D-96A5-5241014F823C}" dt="2021-12-07T07:43:55.608" v="3" actId="20577"/>
          <ac:spMkLst>
            <pc:docMk/>
            <pc:sldMk cId="255742202" sldId="278"/>
            <ac:spMk id="3" creationId="{086A6FB9-E722-4719-8788-A5C924C746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10E3E-C64B-41A4-A508-8CE0ED81C3D3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26A7D-2792-4F03-9F91-B961D07F1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6B286DB-C50B-484C-A5B6-2AE944CA4C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68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Welcome to the lecture. In this lecture you will learn about class association. At the end of this lecture, you will be able to </a:t>
            </a:r>
            <a:r>
              <a:rPr lang="en-SG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describe relationships between classes</a:t>
            </a:r>
            <a:r>
              <a:rPr lang="en-US" altLang="en-US" dirty="0">
                <a:latin typeface="Arial" panose="020B0604020202020204" pitchFamily="34" charset="0"/>
              </a:rPr>
              <a:t>, discuss class associations. You will also be able to </a:t>
            </a:r>
            <a:r>
              <a:rPr lang="en-US" dirty="0"/>
              <a:t>describe multiplicity between classes and implement One-to-One &amp; One-to-Many multiplicity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80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that </a:t>
            </a:r>
            <a:r>
              <a:rPr lang="en-US" dirty="0" err="1"/>
              <a:t>ShippingAddr</a:t>
            </a:r>
            <a:r>
              <a:rPr lang="en-US" dirty="0"/>
              <a:t> class has 2 attributes country and street as shown in the diagram. If you have created a Customer object in the variable john with all the necessary attribute values in the program class, how to find the country where john is located? Well, the expression </a:t>
            </a:r>
            <a:r>
              <a:rPr lang="en-US" dirty="0" err="1"/>
              <a:t>john.Addr.Country</a:t>
            </a:r>
            <a:r>
              <a:rPr lang="en-US" dirty="0"/>
              <a:t> will be able to return you want you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2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one-to-many multiplicity means one object of a class is associated to many objects of another class. In the diagram shown here, 0..* means 0 or more objects. This is written at the </a:t>
            </a:r>
            <a:r>
              <a:rPr lang="en-US" dirty="0" err="1"/>
              <a:t>ClassB</a:t>
            </a:r>
            <a:r>
              <a:rPr lang="en-US" dirty="0"/>
              <a:t> indicating that one object of </a:t>
            </a:r>
            <a:r>
              <a:rPr lang="en-US" dirty="0" err="1"/>
              <a:t>ClassA</a:t>
            </a:r>
            <a:r>
              <a:rPr lang="en-US" dirty="0"/>
              <a:t> is related to 0 or more objects of </a:t>
            </a:r>
            <a:r>
              <a:rPr lang="en-US" dirty="0" err="1"/>
              <a:t>ClassB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85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implement 1 to many multiplicity, List will be used. A list is added to the class to store multiple objects of the other class. A method </a:t>
            </a:r>
            <a:r>
              <a:rPr lang="en-US" dirty="0" err="1"/>
              <a:t>AddSomething</a:t>
            </a:r>
            <a:r>
              <a:rPr lang="en-US" dirty="0"/>
              <a:t>() is added to the class to add an element to the list. If the list is called </a:t>
            </a:r>
            <a:r>
              <a:rPr lang="en-US" dirty="0" err="1"/>
              <a:t>itemList</a:t>
            </a:r>
            <a:r>
              <a:rPr lang="en-US" dirty="0"/>
              <a:t>, then the add method should be called </a:t>
            </a:r>
            <a:r>
              <a:rPr lang="en-US" dirty="0" err="1"/>
              <a:t>AddItem</a:t>
            </a:r>
            <a:r>
              <a:rPr lang="en-US" dirty="0"/>
              <a:t>(). </a:t>
            </a:r>
          </a:p>
          <a:p>
            <a:endParaRPr lang="en-US" dirty="0"/>
          </a:p>
          <a:p>
            <a:r>
              <a:rPr lang="en-US" dirty="0"/>
              <a:t>E.g. A </a:t>
            </a:r>
            <a:r>
              <a:rPr lang="en-US" dirty="0" err="1"/>
              <a:t>ShoppingCart</a:t>
            </a:r>
            <a:r>
              <a:rPr lang="en-US" dirty="0"/>
              <a:t> may contain many objects, hence we add a List </a:t>
            </a:r>
            <a:r>
              <a:rPr lang="en-US" dirty="0" err="1"/>
              <a:t>itemList</a:t>
            </a:r>
            <a:r>
              <a:rPr lang="en-US" dirty="0"/>
              <a:t> in the </a:t>
            </a:r>
            <a:r>
              <a:rPr lang="en-US" dirty="0" err="1"/>
              <a:t>ShoppingCart</a:t>
            </a:r>
            <a:r>
              <a:rPr lang="en-US" dirty="0"/>
              <a:t> class to hold many </a:t>
            </a:r>
            <a:r>
              <a:rPr lang="en-US" dirty="0" err="1"/>
              <a:t>CartItem</a:t>
            </a:r>
            <a:r>
              <a:rPr lang="en-US" dirty="0"/>
              <a:t> objects. Furthermore, we add a method </a:t>
            </a:r>
            <a:r>
              <a:rPr lang="en-US" dirty="0" err="1"/>
              <a:t>AddItem</a:t>
            </a:r>
            <a:r>
              <a:rPr lang="en-US" dirty="0"/>
              <a:t>( ) that takes a </a:t>
            </a:r>
            <a:r>
              <a:rPr lang="en-US" dirty="0" err="1"/>
              <a:t>CartItem</a:t>
            </a:r>
            <a:r>
              <a:rPr lang="en-US" dirty="0"/>
              <a:t> object as the parameter and add it into the list. </a:t>
            </a:r>
          </a:p>
          <a:p>
            <a:endParaRPr lang="en-US" dirty="0"/>
          </a:p>
          <a:p>
            <a:r>
              <a:rPr lang="en-US" dirty="0"/>
              <a:t>When defining the property for </a:t>
            </a:r>
            <a:r>
              <a:rPr lang="en-US" dirty="0" err="1"/>
              <a:t>itemList</a:t>
            </a:r>
            <a:r>
              <a:rPr lang="en-US" dirty="0"/>
              <a:t>, you can still have the usual set and get methods just like any other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8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the partial implementation of the </a:t>
            </a:r>
            <a:r>
              <a:rPr lang="en-US" dirty="0" err="1"/>
              <a:t>ShoppingCart</a:t>
            </a:r>
            <a:r>
              <a:rPr lang="en-US" dirty="0"/>
              <a:t> class. Pay attention to the code in blue color. This is meant to implement the association.</a:t>
            </a:r>
          </a:p>
          <a:p>
            <a:endParaRPr lang="en-US" dirty="0"/>
          </a:p>
          <a:p>
            <a:r>
              <a:rPr lang="en-US" dirty="0"/>
              <a:t>Take note that the class has an additional instance variable </a:t>
            </a:r>
            <a:r>
              <a:rPr lang="en-US" dirty="0" err="1"/>
              <a:t>ItemList</a:t>
            </a:r>
            <a:r>
              <a:rPr lang="en-US" dirty="0"/>
              <a:t> of type List of </a:t>
            </a:r>
            <a:r>
              <a:rPr lang="en-US" dirty="0" err="1"/>
              <a:t>CartItem</a:t>
            </a:r>
            <a:r>
              <a:rPr lang="en-US" dirty="0"/>
              <a:t> to </a:t>
            </a:r>
            <a:r>
              <a:rPr lang="en-US" dirty="0" err="1"/>
              <a:t>to</a:t>
            </a:r>
            <a:r>
              <a:rPr lang="en-US" dirty="0"/>
              <a:t> hold many </a:t>
            </a:r>
            <a:r>
              <a:rPr lang="en-US" dirty="0" err="1"/>
              <a:t>CartItem</a:t>
            </a:r>
            <a:r>
              <a:rPr lang="en-US" dirty="0"/>
              <a:t> objects. The list is created in the constructors. We have also defined the </a:t>
            </a:r>
            <a:r>
              <a:rPr lang="en-US" dirty="0" err="1"/>
              <a:t>AddItem</a:t>
            </a:r>
            <a:r>
              <a:rPr lang="en-US" dirty="0"/>
              <a:t>() method to add a </a:t>
            </a:r>
            <a:r>
              <a:rPr lang="en-US" dirty="0" err="1"/>
              <a:t>CartItem</a:t>
            </a:r>
            <a:r>
              <a:rPr lang="en-US" dirty="0"/>
              <a:t> object to </a:t>
            </a:r>
            <a:r>
              <a:rPr lang="en-US" dirty="0" err="1"/>
              <a:t>itemList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06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Assuming that a </a:t>
            </a:r>
            <a:r>
              <a:rPr lang="en-US" dirty="0" err="1"/>
              <a:t>ShoppingCart</a:t>
            </a:r>
            <a:r>
              <a:rPr lang="en-US" dirty="0"/>
              <a:t> object, </a:t>
            </a:r>
            <a:r>
              <a:rPr lang="en-US" dirty="0" err="1"/>
              <a:t>myCart</a:t>
            </a:r>
            <a:r>
              <a:rPr lang="en-US" dirty="0"/>
              <a:t>, is created with some </a:t>
            </a:r>
            <a:r>
              <a:rPr lang="en-US" dirty="0" err="1"/>
              <a:t>CartItem</a:t>
            </a:r>
            <a:r>
              <a:rPr lang="en-US" dirty="0"/>
              <a:t> objects added into it. The code shows how we can retrieve the detail of each cart item and display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52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that you have learnt the concept of association, let’s try this activity. Post your questions or solution in MS Teams for discussions.</a:t>
            </a:r>
          </a:p>
          <a:p>
            <a:r>
              <a:rPr lang="en-SG" sz="1200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SG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myCart</a:t>
            </a:r>
            <a:r>
              <a:rPr lang="en-SG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.AddItem</a:t>
            </a:r>
            <a:r>
              <a:rPr lang="en-SG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SG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myItem</a:t>
            </a:r>
            <a:r>
              <a:rPr lang="en-SG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SG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SG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SG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</a:t>
            </a:r>
            <a:r>
              <a:rPr lang="en-SG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CartItem</a:t>
            </a:r>
            <a:r>
              <a:rPr lang="en-SG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SG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itemList</a:t>
            </a:r>
            <a:r>
              <a:rPr lang="en-SG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myCart</a:t>
            </a:r>
            <a:r>
              <a:rPr lang="en-SG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.ItemList</a:t>
            </a:r>
            <a:r>
              <a:rPr lang="en-SG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en-SG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 altLang="en-US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total = 0.0;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n-US" alt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 (</a:t>
            </a:r>
            <a:r>
              <a:rPr lang="en-US" alt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CartItem</a:t>
            </a:r>
            <a:r>
              <a:rPr lang="en-US" alt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 in </a:t>
            </a:r>
            <a:r>
              <a:rPr lang="en-US" alt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sc.ItemList</a:t>
            </a:r>
            <a:r>
              <a:rPr lang="en-US" alt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n-US" alt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total += </a:t>
            </a:r>
            <a:r>
              <a:rPr lang="en-US" alt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c.Price</a:t>
            </a:r>
            <a:r>
              <a:rPr lang="en-US" alt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alt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c.Qty</a:t>
            </a:r>
            <a:r>
              <a:rPr lang="en-US" alt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alt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(“Total price: $“ + </a:t>
            </a:r>
            <a:r>
              <a:rPr lang="en-US" alt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total.ToString</a:t>
            </a:r>
            <a:r>
              <a:rPr lang="en-US" altLang="en-U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(“0.00”));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6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come to the end of this lesson. Do post your questions in MS Teams for discussion if you have any. Thank you and good bye!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2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you ever wonder how to put all the classes together to make them work in one system? How are the classes related to each other?</a:t>
            </a:r>
          </a:p>
          <a:p>
            <a:r>
              <a:rPr lang="en-US" dirty="0"/>
              <a:t>We learnt before, relationship can exist between two classes in the form of inheritance. E.g. Circle class is defined as a subclass of Shape class, hence these two classes are related.</a:t>
            </a:r>
          </a:p>
          <a:p>
            <a:r>
              <a:rPr lang="en-US" dirty="0"/>
              <a:t>Another form of relationship is the association relationship, which is the topic in this lesson.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4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inheritance relationship is considered as a “is-a” relationship. E.g. A shopping cart item is a product, A student is a person, A lecturer is a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7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the association relationship is considered as a “has-a” relationship (of course it can also association to many objects hence we can also say “has-many”). E.g. a customer has a shipping address, a shopping cart has many cart items.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4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how we represent inheritance relationship in class diagram? Yes, we use a line with hollow triangle to indicate subclass. E.g. in the diagram at the bottom-left of the slide, Circle is a subclass of Shape.</a:t>
            </a:r>
          </a:p>
          <a:p>
            <a:endParaRPr lang="en-US" dirty="0"/>
          </a:p>
          <a:p>
            <a:r>
              <a:rPr lang="en-US" dirty="0"/>
              <a:t>As for association, we use a line to link the 2 classes and write a verb near the line to describe the association. Furthermore, there will be an arrow near the link to specify the navigation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70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object of a class could be associated to only one object of the other class. E.g. a customer has one shipping address. On the other hand, an object of a class could be associated to many objects of the other class. E.g. a teacher teaches many students. </a:t>
            </a:r>
          </a:p>
          <a:p>
            <a:r>
              <a:rPr lang="en-US" dirty="0"/>
              <a:t>How many objects may take part in an association is known as multiplicity in a class association.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28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one-to-one multiplicity means one object of a class is associated to one object of another class. You may place the number ‘1’ at both end of the link but this is optional.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21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implement 1 to 1 multiplicity, add an attribute that holds an object of the other class that it associates to in the class.</a:t>
            </a:r>
          </a:p>
          <a:p>
            <a:endParaRPr lang="en-US" dirty="0"/>
          </a:p>
          <a:p>
            <a:r>
              <a:rPr lang="en-US" dirty="0"/>
              <a:t>E.g. a customer has a shipping address, hence we add an attribute of </a:t>
            </a:r>
            <a:r>
              <a:rPr lang="en-US" dirty="0" err="1"/>
              <a:t>ShippingAddr</a:t>
            </a:r>
            <a:r>
              <a:rPr lang="en-US" dirty="0"/>
              <a:t> type in the Customer class to hold the address of the customer. As usual, the get and set property of the attribute has to be added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54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the partial implementation of Customer class. Pay attention to the code in blue color. This is meant to implement the association.</a:t>
            </a:r>
          </a:p>
          <a:p>
            <a:endParaRPr lang="en-US" dirty="0"/>
          </a:p>
          <a:p>
            <a:r>
              <a:rPr lang="en-US" dirty="0"/>
              <a:t>As the navigation is a </a:t>
            </a:r>
            <a:r>
              <a:rPr lang="en-US" dirty="0" err="1"/>
              <a:t>unidirection</a:t>
            </a:r>
            <a:r>
              <a:rPr lang="en-US" dirty="0"/>
              <a:t> from Customer class to </a:t>
            </a:r>
            <a:r>
              <a:rPr lang="en-US" dirty="0" err="1"/>
              <a:t>ShippingAddr</a:t>
            </a:r>
            <a:r>
              <a:rPr lang="en-US" dirty="0"/>
              <a:t> class, nothing has to be added to </a:t>
            </a:r>
            <a:r>
              <a:rPr lang="en-US" dirty="0" err="1"/>
              <a:t>ShippingAddr</a:t>
            </a:r>
            <a:r>
              <a:rPr lang="en-US" dirty="0"/>
              <a:t>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0"/>
            <a:ext cx="1447800" cy="5940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PRG2 </a:t>
            </a: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W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K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8</a:t>
            </a:r>
            <a:br>
              <a:rPr lang="en-US" sz="3600" b="1" dirty="0">
                <a:solidFill>
                  <a:schemeClr val="tx1"/>
                </a:solidFill>
              </a:rPr>
            </a:br>
            <a:endParaRPr lang="en-US" sz="800" b="1" dirty="0">
              <a:solidFill>
                <a:schemeClr val="bg1"/>
              </a:solidFill>
            </a:endParaRP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0" y="5943600"/>
            <a:ext cx="9144000" cy="152400"/>
          </a:xfrm>
          <a:prstGeom prst="rect">
            <a:avLst/>
          </a:prstGeom>
          <a:solidFill>
            <a:srgbClr val="640064"/>
          </a:solidFill>
          <a:ln w="9525">
            <a:solidFill>
              <a:srgbClr val="64006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905000" y="2018046"/>
            <a:ext cx="6629400" cy="701731"/>
          </a:xfr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 sz="4400" baseline="0"/>
            </a:lvl1pPr>
          </a:lstStyle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lang="en-US" dirty="0"/>
              <a:t>&lt;&lt;Title&gt;&gt;</a:t>
            </a:r>
          </a:p>
        </p:txBody>
      </p:sp>
      <p:pic>
        <p:nvPicPr>
          <p:cNvPr id="8" name="Picture 16" descr="School of IC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15" y="53009"/>
            <a:ext cx="3048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15"/>
          <p:cNvSpPr>
            <a:spLocks noChangeShapeType="1"/>
          </p:cNvSpPr>
          <p:nvPr userDrawn="1"/>
        </p:nvSpPr>
        <p:spPr bwMode="auto">
          <a:xfrm>
            <a:off x="1676400" y="1044575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14"/>
          <p:cNvSpPr>
            <a:spLocks noChangeArrowheads="1"/>
          </p:cNvSpPr>
          <p:nvPr userDrawn="1"/>
        </p:nvSpPr>
        <p:spPr bwMode="auto">
          <a:xfrm>
            <a:off x="2895600" y="3810000"/>
            <a:ext cx="480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2000" b="1" dirty="0">
                <a:latin typeface="Arial Narrow" pitchFamily="34" charset="0"/>
              </a:rPr>
              <a:t>Programming II (PRG2)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1800" dirty="0">
                <a:latin typeface="Arial Narrow" pitchFamily="34" charset="0"/>
              </a:rPr>
              <a:t>Diploma in Information Technology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1" lang="en-GB" sz="1800" dirty="0">
                <a:latin typeface="Arial Narrow" pitchFamily="34" charset="0"/>
              </a:rPr>
              <a:t>Diploma in Data Science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1" lang="en-GB" sz="1800" baseline="0" dirty="0">
                <a:latin typeface="Arial Narrow" pitchFamily="34" charset="0"/>
              </a:rPr>
              <a:t>Diploma in Cybersecurity &amp; Digital Forensics </a:t>
            </a:r>
            <a:endParaRPr kumimoji="1" lang="en-GB" sz="1800" dirty="0">
              <a:latin typeface="Arial Narrow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1800" dirty="0">
                <a:latin typeface="Arial Narrow" pitchFamily="34" charset="0"/>
              </a:rPr>
              <a:t>Year 1 (2021/22), Semester 2</a:t>
            </a:r>
            <a:endParaRPr kumimoji="1" lang="en-GB" sz="4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122238"/>
            <a:ext cx="2190750" cy="5745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122238"/>
            <a:ext cx="6419850" cy="5745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60033"/>
                </a:solidFill>
              </a:defRPr>
            </a:lvl1pPr>
            <a:lvl2pPr>
              <a:defRPr>
                <a:solidFill>
                  <a:srgbClr val="660033"/>
                </a:solidFill>
              </a:defRPr>
            </a:lvl2pPr>
            <a:lvl3pPr>
              <a:defRPr>
                <a:solidFill>
                  <a:srgbClr val="660033"/>
                </a:solidFill>
              </a:defRPr>
            </a:lvl3pPr>
            <a:lvl4pPr>
              <a:defRPr>
                <a:solidFill>
                  <a:srgbClr val="660033"/>
                </a:solidFill>
              </a:defRPr>
            </a:lvl4pPr>
            <a:lvl5pPr>
              <a:defRPr>
                <a:solidFill>
                  <a:srgbClr val="6600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95587"/>
            <a:ext cx="7772400" cy="1362075"/>
          </a:xfrm>
        </p:spPr>
        <p:txBody>
          <a:bodyPr anchor="t"/>
          <a:lstStyle>
            <a:lvl1pPr algn="ctr">
              <a:defRPr sz="4000" b="1" cap="none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95400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j022938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568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300" y="1905000"/>
            <a:ext cx="3124200" cy="2590799"/>
          </a:xfrm>
        </p:spPr>
        <p:txBody>
          <a:bodyPr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lang="en-SG" sz="4000" b="0" kern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2764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884238"/>
            <a:ext cx="4419600" cy="4983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4238"/>
            <a:ext cx="4381500" cy="4983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CIS2-low.jpg"/>
          <p:cNvPicPr>
            <a:picLocks noChangeAspect="1"/>
          </p:cNvPicPr>
          <p:nvPr userDrawn="1"/>
        </p:nvPicPr>
        <p:blipFill>
          <a:blip r:embed="rId14" cstate="print"/>
          <a:srcRect t="2107"/>
          <a:stretch>
            <a:fillRect/>
          </a:stretch>
        </p:blipFill>
        <p:spPr bwMode="auto">
          <a:xfrm>
            <a:off x="0" y="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6096000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884238"/>
            <a:ext cx="89916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0" y="5943600"/>
            <a:ext cx="9144000" cy="152400"/>
          </a:xfrm>
          <a:prstGeom prst="rect">
            <a:avLst/>
          </a:prstGeom>
          <a:solidFill>
            <a:srgbClr val="640064"/>
          </a:solidFill>
          <a:ln w="9525">
            <a:solidFill>
              <a:srgbClr val="64006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800080"/>
          </a:solidFill>
          <a:ln w="9525">
            <a:solidFill>
              <a:srgbClr val="64006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22238"/>
            <a:ext cx="8991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Rectangle 16"/>
          <p:cNvSpPr>
            <a:spLocks noChangeArrowheads="1"/>
          </p:cNvSpPr>
          <p:nvPr userDrawn="1"/>
        </p:nvSpPr>
        <p:spPr bwMode="auto">
          <a:xfrm>
            <a:off x="1371600" y="6302375"/>
            <a:ext cx="2895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>
              <a:spcBef>
                <a:spcPct val="50000"/>
              </a:spcBef>
              <a:defRPr/>
            </a:pPr>
            <a:r>
              <a:rPr lang="en-US" altLang="en-US" sz="1200" dirty="0">
                <a:latin typeface="Arial Narrow" pitchFamily="34" charset="0"/>
              </a:rPr>
              <a:t>Diploma in IT/DS/CSF</a:t>
            </a:r>
            <a:br>
              <a:rPr lang="en-US" altLang="en-US" sz="1200" dirty="0">
                <a:latin typeface="Arial Narrow" pitchFamily="34" charset="0"/>
              </a:rPr>
            </a:br>
            <a:r>
              <a:rPr lang="en-US" altLang="en-US" sz="1200" dirty="0">
                <a:latin typeface="Arial Narrow" pitchFamily="34" charset="0"/>
              </a:rPr>
              <a:t>PRG2 AY21/22, Sem 2</a:t>
            </a:r>
          </a:p>
        </p:txBody>
      </p:sp>
      <p:pic>
        <p:nvPicPr>
          <p:cNvPr id="13" name="Picture 22" descr="School of ICT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172200"/>
            <a:ext cx="17145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5"/>
          <p:cNvSpPr txBox="1">
            <a:spLocks noChangeArrowheads="1"/>
          </p:cNvSpPr>
          <p:nvPr userDrawn="1"/>
        </p:nvSpPr>
        <p:spPr bwMode="auto">
          <a:xfrm>
            <a:off x="4457700" y="6302375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pPr algn="ctr">
              <a:defRPr/>
            </a:pPr>
            <a:r>
              <a:rPr lang="en-US" dirty="0"/>
              <a:t>  Last update: 22/11/2021</a:t>
            </a:r>
          </a:p>
        </p:txBody>
      </p:sp>
      <p:sp>
        <p:nvSpPr>
          <p:cNvPr id="15" name="Rectangle 15"/>
          <p:cNvSpPr txBox="1">
            <a:spLocks noChangeArrowheads="1"/>
          </p:cNvSpPr>
          <p:nvPr userDrawn="1"/>
        </p:nvSpPr>
        <p:spPr bwMode="auto">
          <a:xfrm>
            <a:off x="7086600" y="6275387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  Lecture</a:t>
            </a:r>
            <a:r>
              <a:rPr lang="en-US" baseline="0" dirty="0"/>
              <a:t> 8</a:t>
            </a:r>
            <a:br>
              <a:rPr lang="en-US" baseline="0" dirty="0"/>
            </a:br>
            <a:r>
              <a:rPr lang="en-US" baseline="0" dirty="0"/>
              <a:t>Slide </a:t>
            </a:r>
            <a:fld id="{D684DC87-7C2B-4413-A3B2-900CE8D7D012}" type="slidenum">
              <a:rPr lang="en-US" baseline="0" smtClean="0"/>
              <a:t>‹#›</a:t>
            </a:fld>
            <a:endParaRPr lang="en-US" dirty="0"/>
          </a:p>
        </p:txBody>
      </p:sp>
      <p:sp>
        <p:nvSpPr>
          <p:cNvPr id="3" name="MSIPCMContentMarking" descr="{&quot;HashCode&quot;:-1818968269,&quot;Placement&quot;:&quot;Header&quot;,&quot;Top&quot;:0.0,&quot;Left&quot;:0.0,&quot;SlideWidth&quot;:720,&quot;SlideHeight&quot;:540}">
            <a:extLst>
              <a:ext uri="{FF2B5EF4-FFF2-40B4-BE49-F238E27FC236}">
                <a16:creationId xmlns:a16="http://schemas.microsoft.com/office/drawing/2014/main" id="{AB446AF1-A24C-44A3-9CDD-7CB1AA440F08}"/>
              </a:ext>
            </a:extLst>
          </p:cNvPr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640064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640064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640064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640064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640064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5"/>
          <p:cNvSpPr>
            <a:spLocks noChangeShapeType="1"/>
          </p:cNvSpPr>
          <p:nvPr/>
        </p:nvSpPr>
        <p:spPr bwMode="auto">
          <a:xfrm>
            <a:off x="1676400" y="1044575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Class Associations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A24-B6FE-4AAA-8BEF-97B392BF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Example: Customer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6FB9-E722-4719-8788-A5C924C7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class Customer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public string Name { get; set; }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public string Tel { get; set; }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800" b="1" dirty="0" err="1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ShippingAddr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Addr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{ get; set; }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sz="1800" b="1" dirty="0">
              <a:solidFill>
                <a:srgbClr val="0000FF"/>
              </a:solidFill>
              <a:latin typeface="Courier New" panose="02070309020205020404" pitchFamily="49" charset="0"/>
              <a:ea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public Customer() { }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public Customer(string n, string t, </a:t>
            </a:r>
            <a:r>
              <a:rPr lang="en-US" altLang="en-US" sz="1800" b="1" dirty="0" err="1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ShippingAddr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a</a:t>
            </a: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{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Name = n;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	Tel = t;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chemeClr val="hlink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chemeClr val="hlink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. . .</a:t>
            </a:r>
            <a:endParaRPr lang="en-US" altLang="en-US" sz="1800" b="1" dirty="0">
              <a:solidFill>
                <a:schemeClr val="tx1"/>
              </a:solidFill>
              <a:latin typeface="Courier New" panose="02070309020205020404" pitchFamily="49" charset="0"/>
              <a:ea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chemeClr val="tx1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en-S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1754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D791-B579-47A0-BD67-3975ADA4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1-1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F627B-610B-4EBA-BCEA-1F4859430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Navigation refers to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moving</a:t>
            </a:r>
            <a:r>
              <a:rPr lang="en-US" altLang="en-US" sz="2400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from one object to another via a link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or locating an object (or objects) from another object by using a link or links of an association.</a:t>
            </a:r>
          </a:p>
          <a:p>
            <a:endParaRPr lang="en-S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077445-5F98-433F-86A2-997A0A7AA186}"/>
              </a:ext>
            </a:extLst>
          </p:cNvPr>
          <p:cNvGrpSpPr/>
          <p:nvPr/>
        </p:nvGrpSpPr>
        <p:grpSpPr>
          <a:xfrm>
            <a:off x="810014" y="2286000"/>
            <a:ext cx="7523972" cy="2127138"/>
            <a:chOff x="510294" y="2307631"/>
            <a:chExt cx="7523972" cy="2127138"/>
          </a:xfrm>
        </p:grpSpPr>
        <p:graphicFrame>
          <p:nvGraphicFramePr>
            <p:cNvPr id="5" name="Group 49">
              <a:extLst>
                <a:ext uri="{FF2B5EF4-FFF2-40B4-BE49-F238E27FC236}">
                  <a16:creationId xmlns:a16="http://schemas.microsoft.com/office/drawing/2014/main" id="{4BD02DFC-4AE6-4541-9377-873CF7C4CE4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81466" y="2307631"/>
            <a:ext cx="3352800" cy="2127138"/>
          </p:xfrm>
          <a:graphic>
            <a:graphicData uri="http://schemas.openxmlformats.org/drawingml/2006/table">
              <a:tbl>
                <a:tblPr/>
                <a:tblGrid>
                  <a:gridCol w="33528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49106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ourier New" panose="02070309020205020404" pitchFamily="49" charset="0"/>
                          </a:rPr>
                          <a:t>ShippingAddr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</a:txBody>
                    <a:tcPr marT="45724" marB="45724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70370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-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country:string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-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street:string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</a:txBody>
                    <a:tcPr marT="45724" marB="45724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07662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...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...</a:t>
                        </a:r>
                        <a:b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</a:b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</a:txBody>
                    <a:tcPr marT="45724" marB="45724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6" name="Group 51">
              <a:extLst>
                <a:ext uri="{FF2B5EF4-FFF2-40B4-BE49-F238E27FC236}">
                  <a16:creationId xmlns:a16="http://schemas.microsoft.com/office/drawing/2014/main" id="{1DC9F67C-0045-42B3-AC60-15BE5C05EBD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10294" y="2307631"/>
            <a:ext cx="3327400" cy="2127138"/>
          </p:xfrm>
          <a:graphic>
            <a:graphicData uri="http://schemas.openxmlformats.org/drawingml/2006/table">
              <a:tbl>
                <a:tblPr/>
                <a:tblGrid>
                  <a:gridCol w="3327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94105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ourier New" panose="02070309020205020404" pitchFamily="49" charset="0"/>
                          </a:rPr>
                          <a:t>Customer</a:t>
                        </a:r>
                      </a:p>
                    </a:txBody>
                    <a:tcPr marT="45659" marB="45659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07639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-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name:string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-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tel:string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ourier New" panose="02070309020205020404" pitchFamily="49" charset="0"/>
                          </a:rPr>
                          <a:t>-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ourier New" panose="02070309020205020404" pitchFamily="49" charset="0"/>
                          </a:rPr>
                          <a:t>addr:ShippingAddr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</a:txBody>
                    <a:tcPr marT="45659" marB="45659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81018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+Customer(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string,string</a:t>
                        </a: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,</a:t>
                        </a:r>
                        <a:b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</a:b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          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ourier New" panose="02070309020205020404" pitchFamily="49" charset="0"/>
                          </a:rPr>
                          <a:t>ShippingAddr</a:t>
                        </a: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)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...</a:t>
                        </a:r>
                      </a:p>
                    </a:txBody>
                    <a:tcPr marT="45659" marB="45659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9422AB16-1015-406C-BF97-93D11ED58A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35400" y="3348038"/>
              <a:ext cx="838200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7A7784A7-B9EF-4CCA-81B6-AD6446D3C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7800" y="2895600"/>
              <a:ext cx="533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1200" b="0" dirty="0">
                  <a:solidFill>
                    <a:srgbClr val="0000FF"/>
                  </a:solidFill>
                  <a:latin typeface="Arial" panose="020B0604020202020204" pitchFamily="34" charset="0"/>
                </a:rPr>
                <a:t>has</a:t>
              </a:r>
            </a:p>
          </p:txBody>
        </p:sp>
        <p:sp>
          <p:nvSpPr>
            <p:cNvPr id="9" name="Line 37">
              <a:extLst>
                <a:ext uri="{FF2B5EF4-FFF2-40B4-BE49-F238E27FC236}">
                  <a16:creationId xmlns:a16="http://schemas.microsoft.com/office/drawing/2014/main" id="{DFBE9BE0-EF9E-4AA9-8AA7-073A6E8BD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3505200"/>
              <a:ext cx="68580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5CC3B852-AF62-43CC-A67C-D6CB6A17E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400" y="3048000"/>
              <a:ext cx="8382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1200" b="0">
                  <a:solidFill>
                    <a:srgbClr val="0000FF"/>
                  </a:solidFill>
                  <a:latin typeface="Arial" panose="020B0604020202020204" pitchFamily="34" charset="0"/>
                </a:rPr>
                <a:t>1           1</a:t>
              </a:r>
            </a:p>
          </p:txBody>
        </p:sp>
      </p:grpSp>
      <p:sp>
        <p:nvSpPr>
          <p:cNvPr id="12" name="Rectangle 27">
            <a:extLst>
              <a:ext uri="{FF2B5EF4-FFF2-40B4-BE49-F238E27FC236}">
                <a16:creationId xmlns:a16="http://schemas.microsoft.com/office/drawing/2014/main" id="{D0DEA19B-1DF0-47BB-9905-84EB39F0C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0"/>
            <a:ext cx="8534400" cy="12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>
              <a:buClr>
                <a:srgbClr val="0000FF"/>
              </a:buClr>
            </a:pPr>
            <a:r>
              <a:rPr kumimoji="0" lang="en-US" altLang="en-US" sz="2000" b="0" dirty="0">
                <a:solidFill>
                  <a:schemeClr val="tx1"/>
                </a:solidFill>
                <a:latin typeface="Arial" panose="020B0604020202020204" pitchFamily="34" charset="0"/>
              </a:rPr>
              <a:t>To find the shipping address of a customer object,</a:t>
            </a:r>
            <a:r>
              <a:rPr kumimoji="0" lang="en-US" altLang="en-US" sz="2000" b="0" dirty="0">
                <a:solidFill>
                  <a:srgbClr val="0000FF"/>
                </a:solidFill>
                <a:latin typeface="Arial" panose="020B0604020202020204" pitchFamily="34" charset="0"/>
              </a:rPr>
              <a:t> john</a:t>
            </a:r>
            <a:endParaRPr kumimoji="0" lang="en-US" altLang="en-US" sz="2000" b="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sz="2000" dirty="0">
                <a:solidFill>
                  <a:schemeClr val="tx1"/>
                </a:solidFill>
                <a:latin typeface="Courier New" panose="02070309020205020404" pitchFamily="49" charset="0"/>
              </a:rPr>
              <a:t>	</a:t>
            </a:r>
            <a:r>
              <a:rPr kumimoji="0" lang="en-US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string country = </a:t>
            </a:r>
            <a:r>
              <a:rPr kumimoji="0" lang="en-US" alt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john.Addr.</a:t>
            </a:r>
            <a:r>
              <a:rPr kumimoji="0" lang="en-US" altLang="en-US" sz="2000" dirty="0" err="1">
                <a:solidFill>
                  <a:srgbClr val="3333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Country</a:t>
            </a:r>
            <a:r>
              <a:rPr kumimoji="0" lang="en-US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0" lang="en-US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	string street  = </a:t>
            </a:r>
            <a:r>
              <a:rPr kumimoji="0" lang="en-US" alt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john.Addr.</a:t>
            </a:r>
            <a:r>
              <a:rPr kumimoji="0" lang="en-US" altLang="en-US" sz="2000" dirty="0" err="1">
                <a:solidFill>
                  <a:srgbClr val="3333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Street</a:t>
            </a:r>
            <a:r>
              <a:rPr kumimoji="0" lang="en-US" altLang="en-US" sz="200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1771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8ACB-BB3A-4457-9DE9-03A0A4E6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Multiplicity : 1 - Many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8D00928-A0B9-4720-B5EE-699561DF2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86000"/>
            <a:ext cx="25146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rgbClr val="0000FF"/>
                </a:solidFill>
                <a:latin typeface="Arial" panose="020B0604020202020204" pitchFamily="34" charset="0"/>
              </a:rPr>
              <a:t>ClassA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C111383-79DB-4ABD-BAA0-79E66F9A0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286000"/>
            <a:ext cx="22098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rgbClr val="0000FF"/>
                </a:solidFill>
                <a:latin typeface="Arial" panose="020B0604020202020204" pitchFamily="34" charset="0"/>
              </a:rPr>
              <a:t>ClassB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01E42FE6-6F69-4FD6-B565-5235225FEA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514600"/>
            <a:ext cx="22098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38D0A073-22A1-487E-A2A7-3C020D93E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14400"/>
            <a:ext cx="8686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kern="0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 class has </a:t>
            </a:r>
            <a:r>
              <a:rPr lang="en-US" altLang="en-US" u="sng" kern="0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en-US" altLang="en-US" kern="0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references to another class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2618ADC4-6AE8-447F-A282-77D8C3A9E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488343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 b="0" i="1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1 shopping cart contains many (zero or more) cart items</a:t>
            </a: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EAE31B00-6EC6-46C9-B042-4D6AE3DED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114800"/>
            <a:ext cx="25146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rgbClr val="0000FF"/>
                </a:solidFill>
                <a:latin typeface="Arial" panose="020B0604020202020204" pitchFamily="34" charset="0"/>
              </a:rPr>
              <a:t>ShoppingCart</a:t>
            </a:r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ADD2219F-6E04-4209-BDA8-3393ECD7E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4114800"/>
            <a:ext cx="22098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rgbClr val="0000FF"/>
                </a:solidFill>
                <a:latin typeface="Arial" panose="020B0604020202020204" pitchFamily="34" charset="0"/>
              </a:rPr>
              <a:t>CartItem</a:t>
            </a:r>
          </a:p>
        </p:txBody>
      </p:sp>
      <p:sp>
        <p:nvSpPr>
          <p:cNvPr id="11" name="Line 16">
            <a:extLst>
              <a:ext uri="{FF2B5EF4-FFF2-40B4-BE49-F238E27FC236}">
                <a16:creationId xmlns:a16="http://schemas.microsoft.com/office/drawing/2014/main" id="{12EC3F12-5970-4DC8-8C54-FACB6585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343400"/>
            <a:ext cx="22098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" name="Text Box 19">
            <a:extLst>
              <a:ext uri="{FF2B5EF4-FFF2-40B4-BE49-F238E27FC236}">
                <a16:creationId xmlns:a16="http://schemas.microsoft.com/office/drawing/2014/main" id="{017E2380-6E9F-4C20-BA44-850145346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429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chemeClr val="tx1"/>
                </a:solidFill>
                <a:latin typeface="Arial" panose="020B0604020202020204" pitchFamily="34" charset="0"/>
              </a:rPr>
              <a:t>e.g.</a:t>
            </a:r>
          </a:p>
        </p:txBody>
      </p:sp>
      <p:sp>
        <p:nvSpPr>
          <p:cNvPr id="13" name="Line 20">
            <a:extLst>
              <a:ext uri="{FF2B5EF4-FFF2-40B4-BE49-F238E27FC236}">
                <a16:creationId xmlns:a16="http://schemas.microsoft.com/office/drawing/2014/main" id="{32575854-D872-4CA8-9C68-134CC7558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4572000"/>
            <a:ext cx="9906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B5B654CA-C78A-4D3A-BDBC-AF645FE73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667000"/>
            <a:ext cx="9906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Text Box 22">
            <a:extLst>
              <a:ext uri="{FF2B5EF4-FFF2-40B4-BE49-F238E27FC236}">
                <a16:creationId xmlns:a16="http://schemas.microsoft.com/office/drawing/2014/main" id="{717C1973-0B15-4D93-9A22-5C49DEE67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133600"/>
            <a:ext cx="228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600">
                <a:solidFill>
                  <a:srgbClr val="FF0000"/>
                </a:solidFill>
                <a:latin typeface="Tahoma" panose="020B0604030504040204" pitchFamily="34" charset="0"/>
              </a:rPr>
              <a:t>1                        0..*</a:t>
            </a:r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id="{6643554F-2ACE-46E2-B440-B1554F22B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2209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600">
                <a:solidFill>
                  <a:srgbClr val="FF0000"/>
                </a:solidFill>
                <a:latin typeface="Tahoma" panose="020B0604030504040204" pitchFamily="34" charset="0"/>
              </a:rPr>
              <a:t>1                        0..*</a:t>
            </a:r>
          </a:p>
        </p:txBody>
      </p:sp>
      <p:sp>
        <p:nvSpPr>
          <p:cNvPr id="19" name="Text Box 26">
            <a:extLst>
              <a:ext uri="{FF2B5EF4-FFF2-40B4-BE49-F238E27FC236}">
                <a16:creationId xmlns:a16="http://schemas.microsoft.com/office/drawing/2014/main" id="{5C3D247C-A2C8-405B-90B2-20E846645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8100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contains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C77306D1-FFED-4552-85A7-849A1B97F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668126"/>
            <a:ext cx="7848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 b="0" i="1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altLang="en-US" sz="2400" b="0" i="1" dirty="0" err="1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ClassA</a:t>
            </a:r>
            <a:r>
              <a:rPr lang="en-US" altLang="en-US" sz="2400" b="0" i="1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relates to zero or more of Class B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2500" y="2203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3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68E1-BE94-4EC5-A350-F785C3A6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Implementing 1-Many multiplicity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59CEE-2E10-40D6-BFA8-7ADE60B47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Using a </a:t>
            </a:r>
            <a:r>
              <a:rPr lang="en-US" altLang="en-US" sz="2400" u="sng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en-US" altLang="en-US" sz="2400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to store multiple objects of another class</a:t>
            </a:r>
            <a:endParaRPr lang="en-SG" altLang="en-US" sz="24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en-US" altLang="en-US" sz="2400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n-US" altLang="en-US" sz="2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to add a new object to the List</a:t>
            </a:r>
          </a:p>
          <a:p>
            <a:r>
              <a:rPr lang="en-US" altLang="en-US" sz="2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Use get property to </a:t>
            </a:r>
            <a:r>
              <a:rPr lang="en-US" altLang="en-US" sz="2400" dirty="0">
                <a:solidFill>
                  <a:srgbClr val="3333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retrieve all the objects</a:t>
            </a:r>
            <a:r>
              <a:rPr lang="en-US" altLang="en-US" sz="2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en-US" altLang="en-US" sz="2400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List</a:t>
            </a:r>
            <a:endParaRPr lang="en-US" altLang="en-US" sz="24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Group 38">
            <a:extLst>
              <a:ext uri="{FF2B5EF4-FFF2-40B4-BE49-F238E27FC236}">
                <a16:creationId xmlns:a16="http://schemas.microsoft.com/office/drawing/2014/main" id="{B6E385CB-29F5-4A35-A026-18E36682738F}"/>
              </a:ext>
            </a:extLst>
          </p:cNvPr>
          <p:cNvGraphicFramePr>
            <a:graphicFrameLocks/>
          </p:cNvGraphicFramePr>
          <p:nvPr/>
        </p:nvGraphicFramePr>
        <p:xfrm>
          <a:off x="5029200" y="2289965"/>
          <a:ext cx="3581400" cy="2076803"/>
        </p:xfrm>
        <a:graphic>
          <a:graphicData uri="http://schemas.openxmlformats.org/drawingml/2006/table">
            <a:tbl>
              <a:tblPr/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9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CartItem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45688" marB="456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0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-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code:int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-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name:string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-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price:double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-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qty:int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45688" marB="456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54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...</a:t>
                      </a:r>
                    </a:p>
                  </a:txBody>
                  <a:tcPr marT="45688" marB="456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40">
            <a:extLst>
              <a:ext uri="{FF2B5EF4-FFF2-40B4-BE49-F238E27FC236}">
                <a16:creationId xmlns:a16="http://schemas.microsoft.com/office/drawing/2014/main" id="{FC3D90B3-4976-47DE-829F-DEDBD4D8CA68}"/>
              </a:ext>
            </a:extLst>
          </p:cNvPr>
          <p:cNvGraphicFramePr>
            <a:graphicFrameLocks/>
          </p:cNvGraphicFramePr>
          <p:nvPr/>
        </p:nvGraphicFramePr>
        <p:xfrm>
          <a:off x="609600" y="2286000"/>
          <a:ext cx="3505200" cy="2076797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2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ShoppingCart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45661" marB="4566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7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rPr>
                        <a:t>-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rPr>
                        <a:t>itemList:List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45661" marB="4566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7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rPr>
                        <a:t>+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rPr>
                        <a:t>AddItem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rPr>
                        <a:t>(CartItem)</a:t>
                      </a:r>
                    </a:p>
                  </a:txBody>
                  <a:tcPr marT="45661" marB="4566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Line 23">
            <a:extLst>
              <a:ext uri="{FF2B5EF4-FFF2-40B4-BE49-F238E27FC236}">
                <a16:creationId xmlns:a16="http://schemas.microsoft.com/office/drawing/2014/main" id="{0B837D5D-071E-4B1A-9FB2-9012D07304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475038"/>
            <a:ext cx="914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259F2542-B225-48C4-B140-2E9E93085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895600"/>
            <a:ext cx="838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200" b="0" dirty="0">
                <a:solidFill>
                  <a:srgbClr val="0000FF"/>
                </a:solidFill>
                <a:latin typeface="Arial" panose="020B0604020202020204" pitchFamily="34" charset="0"/>
              </a:rPr>
              <a:t>contains</a:t>
            </a:r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070578ED-6022-45C1-8755-693FFC75DE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2750" y="3627438"/>
            <a:ext cx="6858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" name="Text Box 26">
            <a:extLst>
              <a:ext uri="{FF2B5EF4-FFF2-40B4-BE49-F238E27FC236}">
                <a16:creationId xmlns:a16="http://schemas.microsoft.com/office/drawing/2014/main" id="{0FA56FDB-5265-44A4-945F-1543145CD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170238"/>
            <a:ext cx="914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200" b="0" dirty="0">
                <a:solidFill>
                  <a:srgbClr val="0000FF"/>
                </a:solidFill>
                <a:latin typeface="Arial" panose="020B0604020202020204" pitchFamily="34" charset="0"/>
              </a:rPr>
              <a:t>1         0..*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432D9-CAD8-43F0-B9F5-DC16A38B527C}"/>
              </a:ext>
            </a:extLst>
          </p:cNvPr>
          <p:cNvSpPr/>
          <p:nvPr/>
        </p:nvSpPr>
        <p:spPr>
          <a:xfrm>
            <a:off x="438150" y="4498790"/>
            <a:ext cx="8267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Add a List (</a:t>
            </a:r>
            <a:r>
              <a:rPr lang="en-US" altLang="en-US" sz="2000" dirty="0" err="1">
                <a:solidFill>
                  <a:srgbClr val="CC0000"/>
                </a:solidFill>
                <a:latin typeface="+mn-lt"/>
                <a:cs typeface="Courier New" panose="02070309020205020404" pitchFamily="49" charset="0"/>
              </a:rPr>
              <a:t>itemList</a:t>
            </a:r>
            <a:r>
              <a:rPr lang="en-US" altLang="en-US" sz="20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) in the </a:t>
            </a:r>
            <a:r>
              <a:rPr lang="en-US" altLang="en-US" sz="2000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ShoppingCart</a:t>
            </a:r>
            <a:r>
              <a:rPr lang="en-US" altLang="en-US" sz="20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class to hold many CartItem objects, as the association is unidirectional from </a:t>
            </a:r>
            <a:r>
              <a:rPr lang="en-US" altLang="en-US" sz="2000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ShoppingCart</a:t>
            </a:r>
            <a:r>
              <a:rPr lang="en-US" altLang="en-US" sz="20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000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CartItem</a:t>
            </a:r>
            <a:endParaRPr lang="en-US" altLang="en-US" sz="2000" dirty="0">
              <a:solidFill>
                <a:srgbClr val="0000FF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Add method (</a:t>
            </a:r>
            <a:r>
              <a:rPr lang="en-US" altLang="en-US" sz="2000" dirty="0" err="1">
                <a:solidFill>
                  <a:srgbClr val="CC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AddItem</a:t>
            </a:r>
            <a:r>
              <a:rPr lang="en-US" altLang="en-US" sz="20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) to add a (</a:t>
            </a:r>
            <a:r>
              <a:rPr lang="en-US" altLang="en-US" sz="2000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CartItem</a:t>
            </a:r>
            <a:r>
              <a:rPr lang="en-US" altLang="en-US" sz="20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) object to the List</a:t>
            </a:r>
            <a:endParaRPr lang="en-US" altLang="en-US" sz="200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0600" y="20664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4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A24-B6FE-4AAA-8BEF-97B392BF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Example: </a:t>
            </a:r>
            <a:r>
              <a:rPr lang="en-SG" dirty="0" err="1"/>
              <a:t>ShoppingCart</a:t>
            </a:r>
            <a:r>
              <a:rPr lang="en-SG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6FB9-E722-4719-8788-A5C924C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4983162"/>
          </a:xfrm>
        </p:spPr>
        <p:txBody>
          <a:bodyPr/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class ShoppingCart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public string </a:t>
            </a:r>
            <a:r>
              <a:rPr lang="en-US" altLang="en-US" sz="18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CartId</a:t>
            </a: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{ get; set; }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public List&lt;</a:t>
            </a:r>
            <a:r>
              <a:rPr lang="en-US" altLang="en-US" sz="1800" b="1" dirty="0" err="1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CartItem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1800" b="1" dirty="0" err="1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ItemList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{ get; set; }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                        = new List&lt;</a:t>
            </a:r>
            <a:r>
              <a:rPr lang="en-US" altLang="en-US" sz="1800" b="1" dirty="0" err="1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CartItem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&gt;();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. . 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8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ShoppingCart</a:t>
            </a: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() { }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sz="18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ea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public </a:t>
            </a:r>
            <a:r>
              <a:rPr lang="en-US" altLang="en-US" sz="18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ShoppingCart</a:t>
            </a: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(string id)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{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   </a:t>
            </a:r>
            <a:r>
              <a:rPr lang="en-US" altLang="en-US" sz="18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CartId</a:t>
            </a: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= id;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sz="1800" b="1" dirty="0">
              <a:solidFill>
                <a:schemeClr val="tx2"/>
              </a:solidFill>
              <a:latin typeface="Courier New" panose="02070309020205020404" pitchFamily="49" charset="0"/>
              <a:ea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800" b="1" dirty="0" err="1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AddItem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(CartItem item)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1800" b="1" dirty="0" err="1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ItemList.Add</a:t>
            </a: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(item);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. . 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en-S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279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7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A24-B6FE-4AAA-8BEF-97B392BF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Adding a </a:t>
            </a:r>
            <a:r>
              <a:rPr lang="en-SG" dirty="0" err="1"/>
              <a:t>CartItem</a:t>
            </a:r>
            <a:r>
              <a:rPr lang="en-SG" dirty="0"/>
              <a:t>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6FB9-E722-4719-8788-A5C924C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4983162"/>
          </a:xfrm>
        </p:spPr>
        <p:txBody>
          <a:bodyPr/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class Program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 static void Main(string[]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args</a:t>
            </a: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 {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ShoppingCart</a:t>
            </a: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myCart</a:t>
            </a: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= new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ShoppingCart</a:t>
            </a: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myCart.AddItem</a:t>
            </a: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(new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CartItem</a:t>
            </a: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(1, “Logitech Mouse”, 40.0, 2));</a:t>
            </a:r>
            <a:endParaRPr lang="en-US" altLang="en-US" sz="1800" b="1" dirty="0">
              <a:solidFill>
                <a:srgbClr val="0000FF"/>
              </a:solidFill>
              <a:latin typeface="Courier New" panose="02070309020205020404" pitchFamily="49" charset="0"/>
              <a:ea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FF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. . 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chemeClr val="tx2"/>
                </a:solidFill>
                <a:latin typeface="Courier New" panose="02070309020205020404" pitchFamily="49" charset="0"/>
                <a:ea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en-S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723E-9BA7-446F-A108-16FD573B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1-Many Navigation</a:t>
            </a:r>
          </a:p>
        </p:txBody>
      </p:sp>
      <p:graphicFrame>
        <p:nvGraphicFramePr>
          <p:cNvPr id="4" name="Group 38">
            <a:extLst>
              <a:ext uri="{FF2B5EF4-FFF2-40B4-BE49-F238E27FC236}">
                <a16:creationId xmlns:a16="http://schemas.microsoft.com/office/drawing/2014/main" id="{5D06CA1C-200F-4A37-ADEC-B4230F807334}"/>
              </a:ext>
            </a:extLst>
          </p:cNvPr>
          <p:cNvGraphicFramePr>
            <a:graphicFrameLocks/>
          </p:cNvGraphicFramePr>
          <p:nvPr/>
        </p:nvGraphicFramePr>
        <p:xfrm>
          <a:off x="4953000" y="1066800"/>
          <a:ext cx="3581400" cy="2076803"/>
        </p:xfrm>
        <a:graphic>
          <a:graphicData uri="http://schemas.openxmlformats.org/drawingml/2006/table">
            <a:tbl>
              <a:tblPr/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59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CartItem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45688" marB="456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0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-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code:int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-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name:string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-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price:double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-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qty:int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45688" marB="456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54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...</a:t>
                      </a:r>
                    </a:p>
                  </a:txBody>
                  <a:tcPr marT="45688" marB="456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40">
            <a:extLst>
              <a:ext uri="{FF2B5EF4-FFF2-40B4-BE49-F238E27FC236}">
                <a16:creationId xmlns:a16="http://schemas.microsoft.com/office/drawing/2014/main" id="{FBD2C1CB-FCBB-440D-B779-F33C7D965873}"/>
              </a:ext>
            </a:extLst>
          </p:cNvPr>
          <p:cNvGraphicFramePr>
            <a:graphicFrameLocks/>
          </p:cNvGraphicFramePr>
          <p:nvPr/>
        </p:nvGraphicFramePr>
        <p:xfrm>
          <a:off x="533400" y="1062835"/>
          <a:ext cx="3505200" cy="2076797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2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ShoppingCart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45661" marB="4566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7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rPr>
                        <a:t>-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rPr>
                        <a:t>itemList:List</a:t>
                      </a:r>
                      <a:endParaRPr kumimoji="1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T="45661" marB="4566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7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3333CC"/>
                        </a:buClr>
                        <a:buFont typeface="Wingdings" panose="05000000000000000000" pitchFamily="2" charset="2"/>
                        <a:defRPr kumimoji="1" sz="2800" b="1">
                          <a:solidFill>
                            <a:srgbClr val="3333CC"/>
                          </a:solidFill>
                          <a:latin typeface="Arial Narrow" panose="020B0606020202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24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hlink"/>
                          </a:solidFill>
                          <a:latin typeface="Arial Narrow" panose="020B0606020202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00"/>
                        </a:buClr>
                        <a:buSzPct val="90000"/>
                        <a:buFont typeface="Wingdings" panose="05000000000000000000" pitchFamily="2" charset="2"/>
                        <a:defRPr kumimoji="1">
                          <a:solidFill>
                            <a:srgbClr val="0099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rPr>
                        <a:t>+</a:t>
                      </a:r>
                      <a:r>
                        <a:rPr kumimoji="1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rPr>
                        <a:t>AddItem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rPr>
                        <a:t>(CartItem)</a:t>
                      </a:r>
                    </a:p>
                  </a:txBody>
                  <a:tcPr marT="45661" marB="4566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Line 23">
            <a:extLst>
              <a:ext uri="{FF2B5EF4-FFF2-40B4-BE49-F238E27FC236}">
                <a16:creationId xmlns:a16="http://schemas.microsoft.com/office/drawing/2014/main" id="{E7CB2497-28B9-4D23-A784-42047EA6E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251873"/>
            <a:ext cx="914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18BCF3F0-5AFA-43F8-B76B-D6E9950B1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672435"/>
            <a:ext cx="838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200" b="0" dirty="0">
                <a:solidFill>
                  <a:srgbClr val="0000FF"/>
                </a:solidFill>
                <a:latin typeface="Arial" panose="020B0604020202020204" pitchFamily="34" charset="0"/>
              </a:rPr>
              <a:t>contains</a:t>
            </a:r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DB400757-75BA-4D07-9CA1-A125C6279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6550" y="2404273"/>
            <a:ext cx="6858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" name="Text Box 26">
            <a:extLst>
              <a:ext uri="{FF2B5EF4-FFF2-40B4-BE49-F238E27FC236}">
                <a16:creationId xmlns:a16="http://schemas.microsoft.com/office/drawing/2014/main" id="{C73D11B6-ABFE-4586-AF19-485203B67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947073"/>
            <a:ext cx="914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200" b="0" dirty="0">
                <a:solidFill>
                  <a:srgbClr val="0000FF"/>
                </a:solidFill>
                <a:latin typeface="Arial" panose="020B0604020202020204" pitchFamily="34" charset="0"/>
              </a:rPr>
              <a:t>1         0..*</a:t>
            </a:r>
          </a:p>
        </p:txBody>
      </p:sp>
      <p:sp>
        <p:nvSpPr>
          <p:cNvPr id="10" name="Text Box 27">
            <a:extLst>
              <a:ext uri="{FF2B5EF4-FFF2-40B4-BE49-F238E27FC236}">
                <a16:creationId xmlns:a16="http://schemas.microsoft.com/office/drawing/2014/main" id="{442B390F-5A74-4665-BD1D-97FEF0FB3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352800"/>
            <a:ext cx="8763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tabLst>
                <a:tab pos="363538" algn="l"/>
              </a:tabLst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tabLst>
                <a:tab pos="363538" algn="l"/>
              </a:tabLst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tabLst>
                <a:tab pos="363538" algn="l"/>
              </a:tabLst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tabLst>
                <a:tab pos="363538" algn="l"/>
              </a:tabLst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tabLst>
                <a:tab pos="363538" algn="l"/>
              </a:tabLst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rgbClr val="0000FF"/>
              </a:buClr>
              <a:defRPr/>
            </a:pPr>
            <a:r>
              <a:rPr kumimoji="0" lang="en-US" altLang="en-US" sz="2000" b="0" dirty="0">
                <a:solidFill>
                  <a:schemeClr val="tx1"/>
                </a:solidFill>
                <a:latin typeface="Arial" panose="020B0604020202020204" pitchFamily="34" charset="0"/>
              </a:rPr>
              <a:t>To display information of all cart items in a </a:t>
            </a:r>
            <a:r>
              <a:rPr kumimoji="0" lang="en-US" altLang="en-US" sz="2000" b="0" dirty="0" err="1">
                <a:solidFill>
                  <a:schemeClr val="tx1"/>
                </a:solidFill>
                <a:latin typeface="Arial" panose="020B0604020202020204" pitchFamily="34" charset="0"/>
              </a:rPr>
              <a:t>ShoppingCart</a:t>
            </a:r>
            <a:r>
              <a:rPr kumimoji="0" lang="en-US" altLang="en-US" sz="2000" b="0" dirty="0">
                <a:solidFill>
                  <a:schemeClr val="tx1"/>
                </a:solidFill>
                <a:latin typeface="Arial" panose="020B0604020202020204" pitchFamily="34" charset="0"/>
              </a:rPr>
              <a:t> object </a:t>
            </a:r>
            <a:r>
              <a:rPr kumimoji="0" lang="en-US" altLang="en-US" sz="2000" b="0" dirty="0" err="1">
                <a:solidFill>
                  <a:srgbClr val="0000FF"/>
                </a:solidFill>
                <a:latin typeface="Arial" panose="020B0604020202020204" pitchFamily="34" charset="0"/>
              </a:rPr>
              <a:t>myCart</a:t>
            </a:r>
            <a:r>
              <a:rPr kumimoji="0" lang="en-US" altLang="en-US" sz="2000" b="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en-US" sz="800" b="0" dirty="0">
                <a:solidFill>
                  <a:srgbClr val="0000FF"/>
                </a:solidFill>
                <a:latin typeface="Arial" panose="020B0604020202020204" pitchFamily="34" charset="0"/>
              </a:rPr>
              <a:t>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en-US" sz="1600" dirty="0"/>
              <a:t>	</a:t>
            </a:r>
            <a:r>
              <a:rPr kumimoji="0" lang="en-US" alt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List&lt;CartItem&gt; </a:t>
            </a:r>
            <a:r>
              <a:rPr kumimoji="0" lang="en-US" altLang="en-US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itemList</a:t>
            </a:r>
            <a:r>
              <a:rPr kumimoji="0" lang="en-US" alt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en-US" altLang="en-US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myCart.ItemList</a:t>
            </a:r>
            <a:r>
              <a:rPr kumimoji="0" lang="en-US" alt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string </a:t>
            </a:r>
            <a:r>
              <a:rPr kumimoji="0" lang="en-US" alt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itemDetails</a:t>
            </a: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"";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n-US" alt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(CartItem </a:t>
            </a:r>
            <a:r>
              <a:rPr kumimoji="0" lang="en-US" alt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</a:t>
            </a: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kumimoji="0" lang="en-US" alt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itemList</a:t>
            </a: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</a:t>
            </a:r>
            <a:r>
              <a:rPr kumimoji="0" lang="en-US" alt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itemDetails</a:t>
            </a: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kumimoji="0" lang="en-US" altLang="en-US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ci.ToString</a:t>
            </a:r>
            <a:r>
              <a:rPr kumimoji="0" lang="en-US" alt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"\n";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n-US" alt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Console.WriteLine</a:t>
            </a: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itemDetails</a:t>
            </a:r>
            <a:r>
              <a:rPr kumimoji="0" lang="en-US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1986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1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A24-B6FE-4AAA-8BEF-97B392BF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6FB9-E722-4719-8788-A5C924C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4983162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Given the </a:t>
            </a:r>
            <a:r>
              <a:rPr lang="en-SG" dirty="0" err="1">
                <a:solidFill>
                  <a:srgbClr val="0000FF"/>
                </a:solidFill>
                <a:latin typeface="Consolas" panose="020B0609020204030204" pitchFamily="49" charset="0"/>
              </a:rPr>
              <a:t>ShoppingCart</a:t>
            </a:r>
            <a:r>
              <a:rPr lang="en-SG" dirty="0"/>
              <a:t> and </a:t>
            </a:r>
            <a:r>
              <a:rPr lang="en-SG" dirty="0" err="1">
                <a:solidFill>
                  <a:srgbClr val="0000FF"/>
                </a:solidFill>
                <a:latin typeface="Consolas" panose="020B0609020204030204" pitchFamily="49" charset="0"/>
              </a:rPr>
              <a:t>CartItem</a:t>
            </a:r>
            <a:r>
              <a:rPr lang="en-SG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SG" dirty="0"/>
              <a:t>classes defined in slide 14. Write code for the following questions.</a:t>
            </a:r>
          </a:p>
          <a:p>
            <a:pPr marL="457200" indent="-457200">
              <a:spcBef>
                <a:spcPts val="1200"/>
              </a:spcBef>
              <a:buAutoNum type="alphaLcParenBoth"/>
            </a:pPr>
            <a:r>
              <a:rPr lang="en-SG" sz="2400" dirty="0"/>
              <a:t>Add a </a:t>
            </a:r>
            <a:r>
              <a:rPr lang="en-SG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CartItem</a:t>
            </a:r>
            <a:r>
              <a:rPr lang="en-SG" sz="2400" dirty="0"/>
              <a:t> object, </a:t>
            </a:r>
            <a:r>
              <a:rPr lang="en-SG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myItem</a:t>
            </a:r>
            <a:r>
              <a:rPr lang="en-SG" sz="2400" dirty="0"/>
              <a:t>, to the </a:t>
            </a:r>
            <a:r>
              <a:rPr lang="en-SG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ShoppingCart</a:t>
            </a:r>
            <a:r>
              <a:rPr lang="en-SG" sz="2400" dirty="0"/>
              <a:t> object, </a:t>
            </a:r>
            <a:r>
              <a:rPr lang="en-SG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myCart</a:t>
            </a:r>
            <a:r>
              <a:rPr lang="en-SG" sz="2400" dirty="0"/>
              <a:t> </a:t>
            </a:r>
          </a:p>
          <a:p>
            <a:pPr marL="457200" indent="-457200">
              <a:spcBef>
                <a:spcPts val="1200"/>
              </a:spcBef>
              <a:buAutoNum type="alphaLcParenBoth"/>
            </a:pPr>
            <a:r>
              <a:rPr lang="en-SG" sz="2400" dirty="0"/>
              <a:t>Retrieve the list of cart items in the </a:t>
            </a:r>
            <a:r>
              <a:rPr lang="en-SG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ShoppingCart</a:t>
            </a:r>
            <a:r>
              <a:rPr lang="en-SG" sz="2400" dirty="0"/>
              <a:t> object, </a:t>
            </a:r>
            <a:r>
              <a:rPr lang="en-SG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myCart</a:t>
            </a:r>
            <a:r>
              <a:rPr lang="en-SG" sz="2400" dirty="0"/>
              <a:t> </a:t>
            </a:r>
            <a:endParaRPr lang="en-US" sz="2400" dirty="0"/>
          </a:p>
          <a:p>
            <a:pPr marL="457200" indent="-457200">
              <a:spcBef>
                <a:spcPts val="1200"/>
              </a:spcBef>
              <a:buAutoNum type="alphaLcParenBoth"/>
            </a:pPr>
            <a:r>
              <a:rPr lang="en-US" sz="2400" dirty="0">
                <a:latin typeface="+mj-lt"/>
              </a:rPr>
              <a:t>Compute and display</a:t>
            </a:r>
            <a:r>
              <a:rPr lang="en-SG" sz="2400" dirty="0">
                <a:latin typeface="+mj-lt"/>
              </a:rPr>
              <a:t> the total price of the items in the </a:t>
            </a:r>
            <a:r>
              <a:rPr lang="en-SG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ShoppingCart</a:t>
            </a:r>
            <a:r>
              <a:rPr lang="en-SG" sz="2400" dirty="0"/>
              <a:t> object, </a:t>
            </a:r>
            <a:r>
              <a:rPr lang="en-SG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myCart</a:t>
            </a:r>
            <a:r>
              <a:rPr lang="en-US" alt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</a:t>
            </a:r>
            <a:endParaRPr lang="en-US" altLang="en-US" sz="2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SG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40253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</a:t>
            </a:r>
          </a:p>
        </p:txBody>
      </p:sp>
      <p:sp>
        <p:nvSpPr>
          <p:cNvPr id="614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Class Association</a:t>
            </a:r>
          </a:p>
          <a:p>
            <a:r>
              <a:rPr lang="en-US" altLang="en-US" dirty="0"/>
              <a:t>Multiplicity</a:t>
            </a:r>
          </a:p>
          <a:p>
            <a:r>
              <a:rPr lang="en-US" altLang="en-US" dirty="0"/>
              <a:t>Implementation of 1-1 Multiplicity</a:t>
            </a:r>
          </a:p>
          <a:p>
            <a:r>
              <a:rPr lang="en-US" altLang="en-US" dirty="0"/>
              <a:t>Implementation of 1-Many Multiplicity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670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this session, you will be able to : </a:t>
            </a:r>
          </a:p>
          <a:p>
            <a:r>
              <a:rPr lang="en-US" dirty="0"/>
              <a:t>describe relationships between classes</a:t>
            </a:r>
          </a:p>
          <a:p>
            <a:r>
              <a:rPr lang="en-US" dirty="0"/>
              <a:t>discuss Class Associations</a:t>
            </a:r>
          </a:p>
          <a:p>
            <a:r>
              <a:rPr lang="en-US" dirty="0"/>
              <a:t>describe multiplicity between classes</a:t>
            </a:r>
          </a:p>
          <a:p>
            <a:r>
              <a:rPr lang="en-US" dirty="0"/>
              <a:t>implement One-to-One &amp; One-to-Many multiplicity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6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Relationships between classes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Relationships can exist between two classes</a:t>
            </a:r>
          </a:p>
          <a:p>
            <a:pPr marL="0" indent="0">
              <a:buNone/>
            </a:pPr>
            <a:r>
              <a:rPr lang="en-US" altLang="en-US" dirty="0"/>
              <a:t>   e.g. a subclass is </a:t>
            </a:r>
            <a:r>
              <a:rPr lang="en-US" altLang="en-US" i="1" u="sng" dirty="0">
                <a:solidFill>
                  <a:srgbClr val="FF0000"/>
                </a:solidFill>
              </a:rPr>
              <a:t>related</a:t>
            </a:r>
            <a:r>
              <a:rPr lang="en-US" altLang="en-US" dirty="0"/>
              <a:t> to its superclass through 	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B050"/>
                </a:solidFill>
              </a:rPr>
              <a:t>inheritance</a:t>
            </a:r>
          </a:p>
          <a:p>
            <a:endParaRPr lang="en-US" altLang="en-US" dirty="0"/>
          </a:p>
          <a:p>
            <a:r>
              <a:rPr lang="en-US" altLang="en-US" dirty="0"/>
              <a:t>Types of </a:t>
            </a:r>
            <a:r>
              <a:rPr lang="en-US" altLang="en-US" u="sng" dirty="0">
                <a:solidFill>
                  <a:srgbClr val="FF0000"/>
                </a:solidFill>
              </a:rPr>
              <a:t>relationships</a:t>
            </a:r>
            <a:r>
              <a:rPr lang="en-US" altLang="en-US" dirty="0"/>
              <a:t> that can exist between classes include :</a:t>
            </a:r>
          </a:p>
          <a:p>
            <a:pPr lvl="1"/>
            <a:r>
              <a:rPr lang="en-US" altLang="en-US" sz="2800" b="1" dirty="0">
                <a:solidFill>
                  <a:srgbClr val="00B050"/>
                </a:solidFill>
                <a:ea typeface="+mn-ea"/>
              </a:rPr>
              <a:t>Inheritance “is-a”</a:t>
            </a:r>
          </a:p>
          <a:p>
            <a:pPr lvl="1"/>
            <a:r>
              <a:rPr lang="en-US" altLang="en-US" sz="2800" b="1" dirty="0">
                <a:solidFill>
                  <a:srgbClr val="0000FF"/>
                </a:solidFill>
              </a:rPr>
              <a:t>Associations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Inheritance (Relationships)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06799-A281-4F4C-9819-FD593041EE8E}"/>
              </a:ext>
            </a:extLst>
          </p:cNvPr>
          <p:cNvSpPr/>
          <p:nvPr/>
        </p:nvSpPr>
        <p:spPr>
          <a:xfrm>
            <a:off x="323235" y="1219200"/>
            <a:ext cx="8458200" cy="34490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FA06B708-D9BA-44B3-BF73-39B187586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7635" y="1600200"/>
            <a:ext cx="22098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rgbClr val="0000FF"/>
                </a:solidFill>
                <a:latin typeface="Arial" panose="020B0604020202020204" pitchFamily="34" charset="0"/>
              </a:rPr>
              <a:t>Person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910464B-BDD4-4124-BD68-5E1324A32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035" y="3810000"/>
            <a:ext cx="20574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Lecturer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7B6DBC74-A769-4481-A3F3-B8C0D6FA3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435" y="3810000"/>
            <a:ext cx="20574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chemeClr val="tx1"/>
                </a:solidFill>
                <a:latin typeface="Arial" panose="020B0604020202020204" pitchFamily="34" charset="0"/>
              </a:rPr>
              <a:t>Student</a:t>
            </a:r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E8C60BF9-62B9-4F54-A8E8-022D7FE6A5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62235" y="297180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C6C20952-D5A8-4B8B-AA86-FBD8148593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6635" y="2971800"/>
            <a:ext cx="2895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88402E9B-4E9E-49D5-8DD6-73637FAA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35" y="2133600"/>
            <a:ext cx="304800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15">
            <a:extLst>
              <a:ext uri="{FF2B5EF4-FFF2-40B4-BE49-F238E27FC236}">
                <a16:creationId xmlns:a16="http://schemas.microsoft.com/office/drawing/2014/main" id="{4B707D34-137C-461E-A403-A9B51D798E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6635" y="297180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244B0B8E-7A62-4D82-9087-28C2A338D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35" y="1600200"/>
            <a:ext cx="22098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rgbClr val="0000FF"/>
                </a:solidFill>
                <a:latin typeface="Arial" panose="020B0604020202020204" pitchFamily="34" charset="0"/>
              </a:rPr>
              <a:t>Product</a:t>
            </a:r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FE3B3511-675C-4521-B625-DF1408DA2A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47235" y="2286000"/>
            <a:ext cx="0" cy="153619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Line 20">
            <a:extLst>
              <a:ext uri="{FF2B5EF4-FFF2-40B4-BE49-F238E27FC236}">
                <a16:creationId xmlns:a16="http://schemas.microsoft.com/office/drawing/2014/main" id="{EBDE2651-2145-4886-9FA7-9D40C58B7F3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4435" y="2133600"/>
            <a:ext cx="0" cy="838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7" name="Picture 21">
            <a:extLst>
              <a:ext uri="{FF2B5EF4-FFF2-40B4-BE49-F238E27FC236}">
                <a16:creationId xmlns:a16="http://schemas.microsoft.com/office/drawing/2014/main" id="{DBE4A4B0-3203-4DE7-885B-34787918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035" y="2133600"/>
            <a:ext cx="304800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A221CB-6EB5-4EF1-AB29-42272E63F5D6}"/>
              </a:ext>
            </a:extLst>
          </p:cNvPr>
          <p:cNvSpPr/>
          <p:nvPr/>
        </p:nvSpPr>
        <p:spPr>
          <a:xfrm>
            <a:off x="357648" y="494740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A shopping cart item </a:t>
            </a:r>
            <a:r>
              <a:rPr lang="en-US" altLang="en-US" b="1" dirty="0">
                <a:solidFill>
                  <a:srgbClr val="FF0000"/>
                </a:solidFill>
              </a:rPr>
              <a:t>is a</a:t>
            </a:r>
            <a:r>
              <a:rPr lang="en-US" altLang="en-US" dirty="0"/>
              <a:t> product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644416-0C32-4CC4-90B5-A2B9E71AC090}"/>
              </a:ext>
            </a:extLst>
          </p:cNvPr>
          <p:cNvSpPr/>
          <p:nvPr/>
        </p:nvSpPr>
        <p:spPr>
          <a:xfrm>
            <a:off x="5105400" y="4808907"/>
            <a:ext cx="3781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A lecturer </a:t>
            </a:r>
            <a:r>
              <a:rPr lang="en-US" altLang="en-US" b="1" dirty="0">
                <a:solidFill>
                  <a:srgbClr val="FF0000"/>
                </a:solidFill>
              </a:rPr>
              <a:t>is a</a:t>
            </a:r>
            <a:r>
              <a:rPr lang="en-US" altLang="en-US" dirty="0"/>
              <a:t> person</a:t>
            </a:r>
          </a:p>
          <a:p>
            <a:r>
              <a:rPr lang="en-US" altLang="en-US" dirty="0"/>
              <a:t>A student </a:t>
            </a:r>
            <a:r>
              <a:rPr lang="en-US" altLang="en-US" b="1" dirty="0">
                <a:solidFill>
                  <a:srgbClr val="FF0000"/>
                </a:solidFill>
              </a:rPr>
              <a:t>is a</a:t>
            </a:r>
            <a:r>
              <a:rPr lang="en-US" altLang="en-US" dirty="0"/>
              <a:t> person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896CE30F-6D69-48DC-A391-224C6EC7A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35" y="3810000"/>
            <a:ext cx="2209800" cy="46166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CartItem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80978" y="1222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25D0-CED1-4A04-ABDE-2A4D463B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E47FA-2A05-45FD-9514-B0A0889C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altLang="en-US" u="sng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association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000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indicates that one object is </a:t>
            </a:r>
            <a:r>
              <a:rPr lang="en-US" altLang="en-US" u="sng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linked</a:t>
            </a:r>
            <a:r>
              <a:rPr lang="en-US" altLang="en-US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to another object through some relationship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i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e.g.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i="1" dirty="0">
                <a:solidFill>
                  <a:srgbClr val="FF00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altLang="en-US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endParaRPr lang="en-US" altLang="en-US" dirty="0">
              <a:solidFill>
                <a:srgbClr val="0000F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endParaRPr lang="en-US" altLang="en-US" b="1" dirty="0">
              <a:solidFill>
                <a:srgbClr val="0000F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endParaRPr lang="en-US" altLang="en-US" dirty="0">
              <a:solidFill>
                <a:srgbClr val="0000F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endParaRPr lang="en-US" altLang="en-US" dirty="0">
              <a:solidFill>
                <a:srgbClr val="0000F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is a type of relationship which represents a </a:t>
            </a:r>
            <a:r>
              <a:rPr lang="en-US" altLang="en-US" u="sng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functional relationship</a:t>
            </a:r>
            <a:r>
              <a:rPr lang="en-US" altLang="en-US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between classes</a:t>
            </a:r>
          </a:p>
          <a:p>
            <a:endParaRPr lang="en-SG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AD2CBB-0069-4AF2-B8CA-20779FF75690}"/>
              </a:ext>
            </a:extLst>
          </p:cNvPr>
          <p:cNvGrpSpPr/>
          <p:nvPr/>
        </p:nvGrpSpPr>
        <p:grpSpPr>
          <a:xfrm>
            <a:off x="990600" y="2546402"/>
            <a:ext cx="6934200" cy="628650"/>
            <a:chOff x="914400" y="1600200"/>
            <a:chExt cx="6934200" cy="628650"/>
          </a:xfrm>
        </p:grpSpPr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2083A4B7-B53F-43CB-9B35-E76D70B36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1752600"/>
              <a:ext cx="2514600" cy="47625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2400" b="0" dirty="0">
                  <a:solidFill>
                    <a:schemeClr val="tx1"/>
                  </a:solidFill>
                  <a:latin typeface="Arial" panose="020B0604020202020204" pitchFamily="34" charset="0"/>
                </a:rPr>
                <a:t>Customer</a:t>
              </a:r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32308967-9D0F-4662-9535-953284A24D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1752600"/>
              <a:ext cx="2209800" cy="47625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2400" b="0">
                  <a:solidFill>
                    <a:schemeClr val="tx1"/>
                  </a:solidFill>
                  <a:latin typeface="Arial" panose="020B0604020202020204" pitchFamily="34" charset="0"/>
                </a:rPr>
                <a:t>ShippingAddr</a:t>
              </a: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DC07CB25-0C9A-4453-9323-1CF6B3AD6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16002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has</a:t>
              </a:r>
            </a:p>
          </p:txBody>
        </p:sp>
        <p:sp>
          <p:nvSpPr>
            <p:cNvPr id="23" name="Line 15">
              <a:extLst>
                <a:ext uri="{FF2B5EF4-FFF2-40B4-BE49-F238E27FC236}">
                  <a16:creationId xmlns:a16="http://schemas.microsoft.com/office/drawing/2014/main" id="{1ED4C1DD-B91F-4364-A062-475809441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1981200"/>
              <a:ext cx="2209800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D2715588-B180-4DA4-BD7E-15A096AC5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600" y="2133600"/>
              <a:ext cx="9906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76649B-C1F8-4947-9DB5-F4582AEE607F}"/>
              </a:ext>
            </a:extLst>
          </p:cNvPr>
          <p:cNvGrpSpPr/>
          <p:nvPr/>
        </p:nvGrpSpPr>
        <p:grpSpPr>
          <a:xfrm>
            <a:off x="990600" y="3252788"/>
            <a:ext cx="6934200" cy="704850"/>
            <a:chOff x="914400" y="2895600"/>
            <a:chExt cx="6934200" cy="704850"/>
          </a:xfrm>
        </p:grpSpPr>
        <p:sp>
          <p:nvSpPr>
            <p:cNvPr id="26" name="Text Box 4">
              <a:extLst>
                <a:ext uri="{FF2B5EF4-FFF2-40B4-BE49-F238E27FC236}">
                  <a16:creationId xmlns:a16="http://schemas.microsoft.com/office/drawing/2014/main" id="{D8BCC5AF-E56F-4826-9CA8-687FD39F1C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3124200"/>
              <a:ext cx="2514600" cy="47625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2400" b="0" dirty="0">
                  <a:solidFill>
                    <a:schemeClr val="tx1"/>
                  </a:solidFill>
                  <a:latin typeface="Arial" panose="020B0604020202020204" pitchFamily="34" charset="0"/>
                </a:rPr>
                <a:t>ShoppingCart</a:t>
              </a: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E94152AD-B2A7-451E-8BE0-68E2550A55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3124200"/>
              <a:ext cx="2209800" cy="47625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2400" b="0">
                  <a:solidFill>
                    <a:schemeClr val="tx1"/>
                  </a:solidFill>
                  <a:latin typeface="Arial" panose="020B0604020202020204" pitchFamily="34" charset="0"/>
                </a:rPr>
                <a:t>CartItem</a:t>
              </a:r>
            </a:p>
          </p:txBody>
        </p:sp>
        <p:sp>
          <p:nvSpPr>
            <p:cNvPr id="28" name="Line 8">
              <a:extLst>
                <a:ext uri="{FF2B5EF4-FFF2-40B4-BE49-F238E27FC236}">
                  <a16:creationId xmlns:a16="http://schemas.microsoft.com/office/drawing/2014/main" id="{9CEE0912-8B73-4995-A951-DA390A1D6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3352800"/>
              <a:ext cx="2209800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65A2E11E-4EF3-42A6-8937-3334E8D5E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28956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contains</a:t>
              </a:r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BE52B2D6-5331-4223-82BC-22A95555A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2400" y="3505200"/>
              <a:ext cx="9906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2911CB-3F7B-4F77-AFD2-3E246150BB4B}"/>
              </a:ext>
            </a:extLst>
          </p:cNvPr>
          <p:cNvGrpSpPr/>
          <p:nvPr/>
        </p:nvGrpSpPr>
        <p:grpSpPr>
          <a:xfrm>
            <a:off x="990600" y="4014788"/>
            <a:ext cx="6934200" cy="704850"/>
            <a:chOff x="914400" y="4267200"/>
            <a:chExt cx="6934200" cy="704850"/>
          </a:xfrm>
        </p:grpSpPr>
        <p:sp>
          <p:nvSpPr>
            <p:cNvPr id="32" name="Text Box 16">
              <a:extLst>
                <a:ext uri="{FF2B5EF4-FFF2-40B4-BE49-F238E27FC236}">
                  <a16:creationId xmlns:a16="http://schemas.microsoft.com/office/drawing/2014/main" id="{2234CB07-EF51-43F5-BC2F-00CAE73BC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4495800"/>
              <a:ext cx="2514600" cy="47625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2400" b="0" dirty="0">
                  <a:solidFill>
                    <a:schemeClr val="tx1"/>
                  </a:solidFill>
                  <a:latin typeface="Arial" panose="020B0604020202020204" pitchFamily="34" charset="0"/>
                </a:rPr>
                <a:t>Lecturer</a:t>
              </a:r>
            </a:p>
          </p:txBody>
        </p:sp>
        <p:sp>
          <p:nvSpPr>
            <p:cNvPr id="33" name="Text Box 17">
              <a:extLst>
                <a:ext uri="{FF2B5EF4-FFF2-40B4-BE49-F238E27FC236}">
                  <a16:creationId xmlns:a16="http://schemas.microsoft.com/office/drawing/2014/main" id="{387A4F23-04BD-479D-8083-708E66B32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4495800"/>
              <a:ext cx="2209800" cy="47625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2400" b="0">
                  <a:solidFill>
                    <a:schemeClr val="tx1"/>
                  </a:solidFill>
                  <a:latin typeface="Arial" panose="020B0604020202020204" pitchFamily="34" charset="0"/>
                </a:rPr>
                <a:t>Student</a:t>
              </a:r>
            </a:p>
          </p:txBody>
        </p:sp>
        <p:sp>
          <p:nvSpPr>
            <p:cNvPr id="34" name="Line 18">
              <a:extLst>
                <a:ext uri="{FF2B5EF4-FFF2-40B4-BE49-F238E27FC236}">
                  <a16:creationId xmlns:a16="http://schemas.microsoft.com/office/drawing/2014/main" id="{ACBCE818-DEE7-4984-BBCB-AE9CDA85AE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4724400"/>
              <a:ext cx="2209800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5" name="Text Box 19">
              <a:extLst>
                <a:ext uri="{FF2B5EF4-FFF2-40B4-BE49-F238E27FC236}">
                  <a16:creationId xmlns:a16="http://schemas.microsoft.com/office/drawing/2014/main" id="{C587CCFB-0493-46D0-B3B7-733ECAA99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42672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1800">
                  <a:solidFill>
                    <a:srgbClr val="FF0000"/>
                  </a:solidFill>
                  <a:latin typeface="Arial" panose="020B0604020202020204" pitchFamily="34" charset="0"/>
                </a:rPr>
                <a:t>teaches</a:t>
              </a:r>
            </a:p>
          </p:txBody>
        </p:sp>
        <p:sp>
          <p:nvSpPr>
            <p:cNvPr id="36" name="Line 22">
              <a:extLst>
                <a:ext uri="{FF2B5EF4-FFF2-40B4-BE49-F238E27FC236}">
                  <a16:creationId xmlns:a16="http://schemas.microsoft.com/office/drawing/2014/main" id="{2CCF3504-0DB9-4C14-9E3F-9C320B69FA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600" y="4876800"/>
              <a:ext cx="99060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6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4233C50-CD23-46FC-B90D-8473336971A0}"/>
              </a:ext>
            </a:extLst>
          </p:cNvPr>
          <p:cNvSpPr txBox="1"/>
          <p:nvPr/>
        </p:nvSpPr>
        <p:spPr>
          <a:xfrm>
            <a:off x="304800" y="4312871"/>
            <a:ext cx="3276600" cy="1600200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diagram for Inheritance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4D6827-DCBC-490E-ADF0-FD3960BB5175}"/>
              </a:ext>
            </a:extLst>
          </p:cNvPr>
          <p:cNvGrpSpPr/>
          <p:nvPr/>
        </p:nvGrpSpPr>
        <p:grpSpPr>
          <a:xfrm>
            <a:off x="1752594" y="5139512"/>
            <a:ext cx="228600" cy="393382"/>
            <a:chOff x="2209800" y="4833938"/>
            <a:chExt cx="228600" cy="393382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CAB8F12-8798-4362-BE81-6A095951D9F6}"/>
                </a:ext>
              </a:extLst>
            </p:cNvPr>
            <p:cNvSpPr/>
            <p:nvPr/>
          </p:nvSpPr>
          <p:spPr>
            <a:xfrm>
              <a:off x="2209800" y="4833938"/>
              <a:ext cx="228600" cy="11906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A7E79E1-A18D-488B-B2F3-6F42F9062D3F}"/>
                </a:ext>
              </a:extLst>
            </p:cNvPr>
            <p:cNvCxnSpPr>
              <a:cxnSpLocks/>
            </p:cNvCxnSpPr>
            <p:nvPr/>
          </p:nvCxnSpPr>
          <p:spPr>
            <a:xfrm>
              <a:off x="2332494" y="4953000"/>
              <a:ext cx="0" cy="274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3FCDFE-FD06-4CFA-873B-0FF1AD5A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Class Association Diagram - Notations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B80E1A1C-9A4A-47A6-BADF-DFF29C0C8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419600"/>
            <a:ext cx="4800600" cy="14957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 dirty="0">
                <a:solidFill>
                  <a:srgbClr val="FF0000"/>
                </a:solidFill>
                <a:latin typeface="Arial" panose="020B0604020202020204" pitchFamily="34" charset="0"/>
              </a:rPr>
              <a:t>Arrow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Arial" panose="020B0604020202020204" pitchFamily="34" charset="0"/>
              </a:rPr>
              <a:t>to specify the </a:t>
            </a:r>
            <a:r>
              <a:rPr lang="en-US" altLang="en-US" sz="1600" b="0" u="sng" dirty="0">
                <a:solidFill>
                  <a:schemeClr val="tx1"/>
                </a:solidFill>
                <a:latin typeface="Arial" panose="020B0604020202020204" pitchFamily="34" charset="0"/>
              </a:rPr>
              <a:t>navigation</a:t>
            </a:r>
            <a:r>
              <a:rPr lang="en-US" altLang="en-US" sz="1600" b="0" dirty="0">
                <a:solidFill>
                  <a:schemeClr val="tx1"/>
                </a:solidFill>
                <a:latin typeface="Arial" panose="020B0604020202020204" pitchFamily="34" charset="0"/>
              </a:rPr>
              <a:t> from one class to another</a:t>
            </a:r>
          </a:p>
          <a:p>
            <a:pPr marL="285750" indent="-285750">
              <a:lnSpc>
                <a:spcPct val="90000"/>
              </a:lnSpc>
            </a:pPr>
            <a:r>
              <a:rPr kumimoji="0" lang="en-US" altLang="en-US" sz="1600" b="0" dirty="0">
                <a:solidFill>
                  <a:schemeClr val="tx1"/>
                </a:solidFill>
                <a:latin typeface="Arial" panose="020B0604020202020204" pitchFamily="34" charset="0"/>
              </a:rPr>
              <a:t>can be unidirectional (one-way) or bidirectional (two-way)</a:t>
            </a:r>
          </a:p>
          <a:p>
            <a:pPr marL="285750" indent="-285750">
              <a:lnSpc>
                <a:spcPct val="90000"/>
              </a:lnSpc>
            </a:pPr>
            <a:endParaRPr kumimoji="0" lang="en-US" altLang="en-US" sz="16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06FFA0D3-11D3-4AD3-B3C1-B5523D0C1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033790"/>
            <a:ext cx="46482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 dirty="0">
                <a:solidFill>
                  <a:srgbClr val="FF0000"/>
                </a:solidFill>
                <a:latin typeface="Arial" panose="020B0604020202020204" pitchFamily="34" charset="0"/>
              </a:rPr>
              <a:t>Name</a:t>
            </a:r>
            <a:endParaRPr kumimoji="0" lang="en-US" altLang="en-US" sz="2000" b="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600" b="0" dirty="0">
                <a:solidFill>
                  <a:schemeClr val="tx1"/>
                </a:solidFill>
                <a:latin typeface="Arial" panose="020B0604020202020204" pitchFamily="34" charset="0"/>
              </a:rPr>
              <a:t>to describes the association</a:t>
            </a:r>
          </a:p>
          <a:p>
            <a:pPr marL="285750" indent="-285750">
              <a:spcBef>
                <a:spcPct val="50000"/>
              </a:spcBef>
              <a:buClrTx/>
            </a:pPr>
            <a:r>
              <a:rPr kumimoji="0" lang="en-US" altLang="en-US" sz="1600" b="0" dirty="0">
                <a:solidFill>
                  <a:schemeClr val="tx1"/>
                </a:solidFill>
                <a:latin typeface="Arial" panose="020B0604020202020204" pitchFamily="34" charset="0"/>
              </a:rPr>
              <a:t>usually uses a verb or verb phrase (singular)</a:t>
            </a:r>
            <a:br>
              <a:rPr kumimoji="0" lang="en-US" altLang="en-US" sz="16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00" b="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altLang="en-US" sz="1600" b="0" i="1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contains, teaches, mentors, </a:t>
            </a:r>
            <a:r>
              <a:rPr lang="en-US" altLang="en-US" sz="1600" b="0" i="1" dirty="0" err="1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isMentoredBy</a:t>
            </a:r>
            <a:endParaRPr kumimoji="0" lang="en-US" altLang="en-US" sz="16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0" lang="en-US" altLang="en-US" sz="16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4398C98E-CE6D-494C-8AEC-DB0BD70E2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43200"/>
            <a:ext cx="2514600" cy="110013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endParaRPr kumimoji="0" lang="en-US" altLang="en-US" sz="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 dirty="0">
                <a:solidFill>
                  <a:schemeClr val="tx1"/>
                </a:solidFill>
                <a:latin typeface="Arial" panose="020B0604020202020204" pitchFamily="34" charset="0"/>
              </a:rPr>
              <a:t>Customer</a:t>
            </a:r>
            <a:endParaRPr kumimoji="0" lang="en-US" altLang="en-US" sz="2400" b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50000"/>
              </a:spcBef>
              <a:buClrTx/>
              <a:buFontTx/>
              <a:buNone/>
            </a:pPr>
            <a:endParaRPr kumimoji="0" lang="en-US" altLang="en-US" sz="14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B162B894-37EE-4B8C-B6FA-411106B7F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743200"/>
            <a:ext cx="2514600" cy="110013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endParaRPr kumimoji="0" lang="en-US" altLang="en-US" sz="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 dirty="0" err="1">
                <a:solidFill>
                  <a:schemeClr val="tx1"/>
                </a:solidFill>
                <a:latin typeface="Arial" panose="020B0604020202020204" pitchFamily="34" charset="0"/>
              </a:rPr>
              <a:t>ShippingAddr</a:t>
            </a:r>
            <a:endParaRPr kumimoji="0" lang="en-US" altLang="en-US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50000"/>
              </a:spcBef>
              <a:buClrTx/>
              <a:buFontTx/>
              <a:buNone/>
            </a:pPr>
            <a:endParaRPr kumimoji="0" lang="en-US" altLang="en-US" sz="1400" b="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Line 15">
            <a:extLst>
              <a:ext uri="{FF2B5EF4-FFF2-40B4-BE49-F238E27FC236}">
                <a16:creationId xmlns:a16="http://schemas.microsoft.com/office/drawing/2014/main" id="{2F7BDC99-A44A-4259-A7D9-035D75C2B1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276600"/>
            <a:ext cx="16764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" name="Line 16">
            <a:extLst>
              <a:ext uri="{FF2B5EF4-FFF2-40B4-BE49-F238E27FC236}">
                <a16:creationId xmlns:a16="http://schemas.microsoft.com/office/drawing/2014/main" id="{15E5FAA4-7D9C-45DD-9437-C23D42CE2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3505200"/>
            <a:ext cx="9906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C864A393-7FEE-40A4-8700-6C60DC197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81940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has</a:t>
            </a:r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20604CE6-4FF6-45AE-8CC5-EA41E1E700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1447800"/>
            <a:ext cx="304800" cy="13716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22BA7237-1014-4EAA-8586-74510398958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5800" y="3581400"/>
            <a:ext cx="0" cy="838199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Text Box 21">
            <a:extLst>
              <a:ext uri="{FF2B5EF4-FFF2-40B4-BE49-F238E27FC236}">
                <a16:creationId xmlns:a16="http://schemas.microsoft.com/office/drawing/2014/main" id="{92386426-FA1C-4D16-B85F-00FECD5FA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2819400" cy="8239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 dirty="0">
                <a:solidFill>
                  <a:srgbClr val="FF0000"/>
                </a:solidFill>
                <a:latin typeface="Arial" panose="020B0604020202020204" pitchFamily="34" charset="0"/>
              </a:rPr>
              <a:t>Line</a:t>
            </a:r>
          </a:p>
          <a:p>
            <a:pPr algn="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600" b="0" dirty="0">
                <a:solidFill>
                  <a:schemeClr val="tx1"/>
                </a:solidFill>
                <a:latin typeface="Arial" panose="020B0604020202020204" pitchFamily="34" charset="0"/>
              </a:rPr>
              <a:t>to represent the association</a:t>
            </a:r>
          </a:p>
        </p:txBody>
      </p:sp>
      <p:sp>
        <p:nvSpPr>
          <p:cNvPr id="14" name="Line 22">
            <a:extLst>
              <a:ext uri="{FF2B5EF4-FFF2-40B4-BE49-F238E27FC236}">
                <a16:creationId xmlns:a16="http://schemas.microsoft.com/office/drawing/2014/main" id="{76F66A5D-1917-4B45-B95D-1110F7F987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1752600"/>
            <a:ext cx="304800" cy="14478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87037-0A4E-438D-8389-6B9114A2E667}"/>
              </a:ext>
            </a:extLst>
          </p:cNvPr>
          <p:cNvSpPr txBox="1"/>
          <p:nvPr/>
        </p:nvSpPr>
        <p:spPr>
          <a:xfrm>
            <a:off x="1447797" y="4796353"/>
            <a:ext cx="83819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507C86-D6D3-4AED-A25B-C2A04D425E4E}"/>
              </a:ext>
            </a:extLst>
          </p:cNvPr>
          <p:cNvSpPr txBox="1"/>
          <p:nvPr/>
        </p:nvSpPr>
        <p:spPr>
          <a:xfrm>
            <a:off x="1485906" y="5495507"/>
            <a:ext cx="838194" cy="33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Circle</a:t>
            </a:r>
          </a:p>
        </p:txBody>
      </p:sp>
      <p:pic>
        <p:nvPicPr>
          <p:cNvPr id="1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9800" y="21487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165B-E149-4486-AFBE-66A50560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23F2-59D1-4991-9596-4D763897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multiplicity</a:t>
            </a:r>
            <a:r>
              <a:rPr lang="en-US" altLang="en-US" dirty="0">
                <a:solidFill>
                  <a:srgbClr val="0000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(in a class association)</a:t>
            </a:r>
          </a:p>
          <a:p>
            <a:pPr>
              <a:buClrTx/>
            </a:pPr>
            <a:endParaRPr lang="en-US" altLang="en-US" sz="10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refers to how many objects may take part in an association</a:t>
            </a:r>
          </a:p>
          <a:p>
            <a:pPr>
              <a:buClrTx/>
            </a:pPr>
            <a:endParaRPr lang="en-US" altLang="en-US" sz="10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defines how many objects of one class may be associated with the object of another class</a:t>
            </a:r>
          </a:p>
          <a:p>
            <a:pPr lvl="1">
              <a:buClr>
                <a:srgbClr val="FF0000"/>
              </a:buClr>
            </a:pPr>
            <a:r>
              <a:rPr lang="en-US" altLang="en-US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One to One</a:t>
            </a:r>
          </a:p>
          <a:p>
            <a:pPr lvl="1">
              <a:buClr>
                <a:srgbClr val="FF0000"/>
              </a:buClr>
            </a:pPr>
            <a:r>
              <a:rPr lang="en-US" altLang="en-US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One to Many</a:t>
            </a:r>
            <a:endParaRPr lang="en-SG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170F-BED1-4E0B-99A3-BB99061C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Multiplicity : 1 - 1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20A4-E92D-4A77-9C9F-19C6C745A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 class has only </a:t>
            </a:r>
            <a:r>
              <a:rPr lang="en-US" altLang="en-US" u="sng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n-US" altLang="en-US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reference to another class</a:t>
            </a:r>
          </a:p>
          <a:p>
            <a:endParaRPr lang="en-SG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3A04B7B3-E5AB-421F-BBE6-4FE396968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25146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chemeClr val="tx1"/>
                </a:solidFill>
                <a:latin typeface="Arial" panose="020B0604020202020204" pitchFamily="34" charset="0"/>
              </a:rPr>
              <a:t>ClassA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0713BA39-FBED-4FAE-B087-CE1FBE054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905000"/>
            <a:ext cx="22098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chemeClr val="tx1"/>
                </a:solidFill>
                <a:latin typeface="Arial" panose="020B0604020202020204" pitchFamily="34" charset="0"/>
              </a:rPr>
              <a:t>ClassB</a:t>
            </a: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4095123E-08C7-43DE-888C-F290A7F3E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133600"/>
            <a:ext cx="22860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64348699-F5D9-42D9-B897-93AF0CE30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572000"/>
            <a:ext cx="731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 b="0" i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customer has only 1 shipping address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42C1E2E4-2A40-4361-BC84-C0D3A7E3D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810000"/>
            <a:ext cx="25146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chemeClr val="tx1"/>
                </a:solidFill>
                <a:latin typeface="Arial" panose="020B0604020202020204" pitchFamily="34" charset="0"/>
              </a:rPr>
              <a:t>Customer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B67A0145-2D5D-4972-8615-DE1CA8D03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733800"/>
            <a:ext cx="2209800" cy="476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chemeClr val="tx1"/>
                </a:solidFill>
                <a:latin typeface="Arial" panose="020B0604020202020204" pitchFamily="34" charset="0"/>
              </a:rPr>
              <a:t>ShippingAddr</a:t>
            </a:r>
          </a:p>
        </p:txBody>
      </p:sp>
      <p:sp>
        <p:nvSpPr>
          <p:cNvPr id="10" name="Line 22">
            <a:extLst>
              <a:ext uri="{FF2B5EF4-FFF2-40B4-BE49-F238E27FC236}">
                <a16:creationId xmlns:a16="http://schemas.microsoft.com/office/drawing/2014/main" id="{C509B570-D864-4370-90F8-8D34D97C2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4038600"/>
            <a:ext cx="22098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99862C1E-1F37-47FF-8F65-C100B6D32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6576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has</a:t>
            </a:r>
          </a:p>
        </p:txBody>
      </p:sp>
      <p:sp>
        <p:nvSpPr>
          <p:cNvPr id="12" name="Text Box 25">
            <a:extLst>
              <a:ext uri="{FF2B5EF4-FFF2-40B4-BE49-F238E27FC236}">
                <a16:creationId xmlns:a16="http://schemas.microsoft.com/office/drawing/2014/main" id="{39880AD0-86C8-49B5-9C9D-13E5FD1F4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400" b="0">
                <a:solidFill>
                  <a:schemeClr val="tx1"/>
                </a:solidFill>
                <a:latin typeface="Arial" panose="020B0604020202020204" pitchFamily="34" charset="0"/>
              </a:rPr>
              <a:t>e.g.</a:t>
            </a:r>
          </a:p>
        </p:txBody>
      </p:sp>
      <p:sp>
        <p:nvSpPr>
          <p:cNvPr id="13" name="Line 26">
            <a:extLst>
              <a:ext uri="{FF2B5EF4-FFF2-40B4-BE49-F238E27FC236}">
                <a16:creationId xmlns:a16="http://schemas.microsoft.com/office/drawing/2014/main" id="{2178FB46-9541-4C66-8CAD-6215AEB3A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4191000"/>
            <a:ext cx="1066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Line 27">
            <a:extLst>
              <a:ext uri="{FF2B5EF4-FFF2-40B4-BE49-F238E27FC236}">
                <a16:creationId xmlns:a16="http://schemas.microsoft.com/office/drawing/2014/main" id="{26E9C4F4-61B7-4772-860B-E7523CF60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286000"/>
            <a:ext cx="1143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Text Box 38">
            <a:extLst>
              <a:ext uri="{FF2B5EF4-FFF2-40B4-BE49-F238E27FC236}">
                <a16:creationId xmlns:a16="http://schemas.microsoft.com/office/drawing/2014/main" id="{1343AB06-F8E4-45EA-B1F1-B4190CF96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6602" y="1824785"/>
            <a:ext cx="22407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200" b="0" dirty="0">
                <a:solidFill>
                  <a:srgbClr val="0000FF"/>
                </a:solidFill>
                <a:latin typeface="Arial" panose="020B0604020202020204" pitchFamily="34" charset="0"/>
              </a:rPr>
              <a:t>1                                            1</a:t>
            </a:r>
          </a:p>
        </p:txBody>
      </p:sp>
      <p:pic>
        <p:nvPicPr>
          <p:cNvPr id="1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4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3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C19D-8811-4C15-B735-B5415038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Implementing 1-1 Multiplicity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F380-6E58-4679-B5C7-5EA24C06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" y="884238"/>
            <a:ext cx="8991600" cy="15240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Using a </a:t>
            </a:r>
            <a:r>
              <a:rPr lang="en-US" altLang="en-US" sz="2400" u="sng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reference</a:t>
            </a:r>
            <a:r>
              <a:rPr lang="en-US" altLang="en-US" sz="2400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variable</a:t>
            </a:r>
            <a:r>
              <a:rPr lang="en-US" altLang="en-US" sz="2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en-US" sz="2400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an attribute in the dependent class that holds an object of the principal class.</a:t>
            </a:r>
          </a:p>
          <a:p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37C088-1AEB-48A5-8ED9-1B472A0865DC}"/>
              </a:ext>
            </a:extLst>
          </p:cNvPr>
          <p:cNvGrpSpPr/>
          <p:nvPr/>
        </p:nvGrpSpPr>
        <p:grpSpPr>
          <a:xfrm>
            <a:off x="914400" y="1905000"/>
            <a:ext cx="7523972" cy="2127138"/>
            <a:chOff x="914400" y="1905000"/>
            <a:chExt cx="7523972" cy="2127138"/>
          </a:xfrm>
        </p:grpSpPr>
        <p:graphicFrame>
          <p:nvGraphicFramePr>
            <p:cNvPr id="4" name="Group 49">
              <a:extLst>
                <a:ext uri="{FF2B5EF4-FFF2-40B4-BE49-F238E27FC236}">
                  <a16:creationId xmlns:a16="http://schemas.microsoft.com/office/drawing/2014/main" id="{AE09D364-8B3A-498F-89BE-EAEF9FF9054F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085572" y="1905000"/>
            <a:ext cx="3352800" cy="2127138"/>
          </p:xfrm>
          <a:graphic>
            <a:graphicData uri="http://schemas.openxmlformats.org/drawingml/2006/table">
              <a:tbl>
                <a:tblPr/>
                <a:tblGrid>
                  <a:gridCol w="33528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49106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ourier New" panose="02070309020205020404" pitchFamily="49" charset="0"/>
                          </a:rPr>
                          <a:t>ShippingAddr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</a:txBody>
                    <a:tcPr marT="45724" marB="45724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70370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-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country:string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-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street:string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</a:txBody>
                    <a:tcPr marT="45724" marB="45724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07662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...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...</a:t>
                        </a:r>
                        <a:b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</a:b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</a:txBody>
                    <a:tcPr marT="45724" marB="45724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5" name="Group 51">
              <a:extLst>
                <a:ext uri="{FF2B5EF4-FFF2-40B4-BE49-F238E27FC236}">
                  <a16:creationId xmlns:a16="http://schemas.microsoft.com/office/drawing/2014/main" id="{58288BC7-C86A-4676-99C5-3794DCC3594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14400" y="1905000"/>
            <a:ext cx="3327400" cy="2127138"/>
          </p:xfrm>
          <a:graphic>
            <a:graphicData uri="http://schemas.openxmlformats.org/drawingml/2006/table">
              <a:tbl>
                <a:tblPr/>
                <a:tblGrid>
                  <a:gridCol w="3327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94105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ourier New" panose="02070309020205020404" pitchFamily="49" charset="0"/>
                          </a:rPr>
                          <a:t>Customer</a:t>
                        </a:r>
                      </a:p>
                    </a:txBody>
                    <a:tcPr marT="45659" marB="45659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07639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-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name:string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-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tel:string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ourier New" panose="02070309020205020404" pitchFamily="49" charset="0"/>
                          </a:rPr>
                          <a:t>-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ourier New" panose="02070309020205020404" pitchFamily="49" charset="0"/>
                          </a:rPr>
                          <a:t>addr:ShippingAddr</a:t>
                        </a:r>
                        <a:endPara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</a:endParaRPr>
                      </a:p>
                    </a:txBody>
                    <a:tcPr marT="45659" marB="45659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81018">
                  <a:tc>
                    <a:txBody>
                      <a:bodyPr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3333CC"/>
                          </a:buClr>
                          <a:buFont typeface="Wingdings" panose="05000000000000000000" pitchFamily="2" charset="2"/>
                          <a:defRPr kumimoji="1" sz="2800" b="1">
                            <a:solidFill>
                              <a:srgbClr val="3333CC"/>
                            </a:solidFill>
                            <a:latin typeface="Arial Narrow" panose="020B0606020202030204" pitchFamily="34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lr>
                            <a:schemeClr val="tx1"/>
                          </a:buClr>
                          <a:buFont typeface="Wingdings" panose="05000000000000000000" pitchFamily="2" charset="2"/>
                          <a:defRPr kumimoji="1" sz="2400" b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Font typeface="Wingdings" panose="05000000000000000000" pitchFamily="2" charset="2"/>
                          <a:defRPr kumimoji="1" sz="2000">
                            <a:solidFill>
                              <a:schemeClr val="hlink"/>
                            </a:solidFill>
                            <a:latin typeface="Arial Narrow" panose="020B0606020202030204" pitchFamily="34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Font typeface="Wingdings" panose="05000000000000000000" pitchFamily="2" charset="2"/>
                          <a:defRPr kumimoji="1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9900"/>
                          </a:buClr>
                          <a:buSzPct val="90000"/>
                          <a:buFont typeface="Wingdings" panose="05000000000000000000" pitchFamily="2" charset="2"/>
                          <a:defRPr kumimoji="1">
                            <a:solidFill>
                              <a:srgbClr val="00990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+Customer(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string,string</a:t>
                        </a: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,</a:t>
                        </a:r>
                        <a:b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</a:b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          </a:t>
                        </a:r>
                        <a:r>
                          <a:rPr kumimoji="1" lang="en-US" altLang="en-US" sz="1600" b="1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ourier New" panose="02070309020205020404" pitchFamily="49" charset="0"/>
                          </a:rPr>
                          <a:t>ShippingAddr</a:t>
                        </a: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)</a:t>
                        </a:r>
                      </a:p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3333CC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1" lang="en-US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ourier New" panose="02070309020205020404" pitchFamily="49" charset="0"/>
                          </a:rPr>
                          <a:t>...</a:t>
                        </a:r>
                      </a:p>
                    </a:txBody>
                    <a:tcPr marT="45659" marB="45659" horzOverflow="overflow">
                      <a:lnL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6" name="Line 35">
              <a:extLst>
                <a:ext uri="{FF2B5EF4-FFF2-40B4-BE49-F238E27FC236}">
                  <a16:creationId xmlns:a16="http://schemas.microsoft.com/office/drawing/2014/main" id="{A14DCE4E-4765-4777-A6EB-B60A644340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9506" y="2945407"/>
              <a:ext cx="838200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Text Box 36">
              <a:extLst>
                <a:ext uri="{FF2B5EF4-FFF2-40B4-BE49-F238E27FC236}">
                  <a16:creationId xmlns:a16="http://schemas.microsoft.com/office/drawing/2014/main" id="{A06F1DFB-5B50-4FEF-A8FE-970BC73047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906" y="2492969"/>
              <a:ext cx="533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1200" b="0" dirty="0">
                  <a:solidFill>
                    <a:srgbClr val="0000FF"/>
                  </a:solidFill>
                  <a:latin typeface="Arial" panose="020B0604020202020204" pitchFamily="34" charset="0"/>
                </a:rPr>
                <a:t>has</a:t>
              </a:r>
            </a:p>
          </p:txBody>
        </p:sp>
        <p:sp>
          <p:nvSpPr>
            <p:cNvPr id="8" name="Line 37">
              <a:extLst>
                <a:ext uri="{FF2B5EF4-FFF2-40B4-BE49-F238E27FC236}">
                  <a16:creationId xmlns:a16="http://schemas.microsoft.com/office/drawing/2014/main" id="{71720EDF-86E8-4130-B647-51CB0D7C6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0306" y="3102569"/>
              <a:ext cx="68580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Text Box 38">
              <a:extLst>
                <a:ext uri="{FF2B5EF4-FFF2-40B4-BE49-F238E27FC236}">
                  <a16:creationId xmlns:a16="http://schemas.microsoft.com/office/drawing/2014/main" id="{D3F4411B-CF7D-41E0-BAE4-A542BECD6D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9506" y="2645369"/>
              <a:ext cx="8382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Char char="§"/>
                <a:defRPr kumimoji="1" sz="3200" b="1">
                  <a:solidFill>
                    <a:srgbClr val="3333CC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kumimoji="1" sz="28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hlink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90000"/>
                <a:buFont typeface="Wingdings" panose="05000000000000000000" pitchFamily="2" charset="2"/>
                <a:buChar char="§"/>
                <a:defRPr kumimoji="1" sz="2000">
                  <a:solidFill>
                    <a:srgbClr val="009900"/>
                  </a:solidFill>
                  <a:latin typeface="Arial Narrow" panose="020B0606020202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0" lang="en-US" altLang="en-US" sz="1200" b="0" dirty="0">
                  <a:solidFill>
                    <a:srgbClr val="0000FF"/>
                  </a:solidFill>
                  <a:latin typeface="Arial" panose="020B0604020202020204" pitchFamily="34" charset="0"/>
                </a:rPr>
                <a:t>1           1</a:t>
              </a:r>
            </a:p>
          </p:txBody>
        </p:sp>
      </p:grpSp>
      <p:sp>
        <p:nvSpPr>
          <p:cNvPr id="10" name="Rectangle 40">
            <a:extLst>
              <a:ext uri="{FF2B5EF4-FFF2-40B4-BE49-F238E27FC236}">
                <a16:creationId xmlns:a16="http://schemas.microsoft.com/office/drawing/2014/main" id="{83D5EA02-7506-47FE-B638-C55FC69AF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06" y="4116869"/>
            <a:ext cx="8382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3333CC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b="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Add a reference variable (</a:t>
            </a:r>
            <a:r>
              <a:rPr lang="en-US" altLang="en-US" sz="2400" b="0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addr</a:t>
            </a:r>
            <a:r>
              <a:rPr lang="en-US" altLang="en-US" sz="2400" b="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) in </a:t>
            </a:r>
            <a:r>
              <a:rPr lang="en-US" altLang="en-US" sz="2400" b="0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Customer</a:t>
            </a:r>
            <a:r>
              <a:rPr lang="en-US" altLang="en-US" sz="2400" b="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Class (dependent), to hold an object of </a:t>
            </a:r>
            <a:r>
              <a:rPr lang="en-US" altLang="en-US" sz="2400" b="0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ShippingAddr</a:t>
            </a:r>
            <a:r>
              <a:rPr lang="en-US" altLang="en-US" sz="2400" b="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class (principal), as the association is unidirectional from </a:t>
            </a:r>
            <a:r>
              <a:rPr lang="en-US" altLang="en-US" sz="2400" b="0" dirty="0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Customer</a:t>
            </a:r>
            <a:r>
              <a:rPr lang="en-US" altLang="en-US" sz="2400" b="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en-US" sz="2400" b="0" dirty="0" err="1">
                <a:solidFill>
                  <a:srgbClr val="0000FF"/>
                </a:solidFill>
                <a:latin typeface="+mn-lt"/>
                <a:cs typeface="Courier New" panose="02070309020205020404" pitchFamily="49" charset="0"/>
              </a:rPr>
              <a:t>ShippingAddr</a:t>
            </a:r>
            <a:endParaRPr lang="en-US" altLang="en-US" sz="2400" b="0" dirty="0">
              <a:solidFill>
                <a:srgbClr val="0000FF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b="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Add the set/get properties for the variable (i.e. attribute)</a:t>
            </a: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34627" y="19476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1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9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6175</TotalTime>
  <Words>2103</Words>
  <Application>Microsoft Office PowerPoint</Application>
  <PresentationFormat>On-screen Show (4:3)</PresentationFormat>
  <Paragraphs>291</Paragraphs>
  <Slides>18</Slides>
  <Notes>17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Narrow</vt:lpstr>
      <vt:lpstr>Calibri</vt:lpstr>
      <vt:lpstr>Consolas</vt:lpstr>
      <vt:lpstr>Courier New</vt:lpstr>
      <vt:lpstr>Segoe UI</vt:lpstr>
      <vt:lpstr>Tahoma</vt:lpstr>
      <vt:lpstr>Wingdings</vt:lpstr>
      <vt:lpstr>Default Design</vt:lpstr>
      <vt:lpstr>PowerPoint Presentation</vt:lpstr>
      <vt:lpstr>Objectives</vt:lpstr>
      <vt:lpstr>Relationships between classes</vt:lpstr>
      <vt:lpstr>Examples of Inheritance (Relationships)</vt:lpstr>
      <vt:lpstr>Associations</vt:lpstr>
      <vt:lpstr>Class Association Diagram - Notations</vt:lpstr>
      <vt:lpstr>Multiplicity</vt:lpstr>
      <vt:lpstr>Multiplicity : 1 - 1</vt:lpstr>
      <vt:lpstr>Implementing 1-1 Multiplicity</vt:lpstr>
      <vt:lpstr>Example: Customer class</vt:lpstr>
      <vt:lpstr>1-1 Navigation</vt:lpstr>
      <vt:lpstr>Multiplicity : 1 - Many</vt:lpstr>
      <vt:lpstr>Implementing 1-Many multiplicity</vt:lpstr>
      <vt:lpstr>Example: ShoppingCart class</vt:lpstr>
      <vt:lpstr>Adding a CartItem object</vt:lpstr>
      <vt:lpstr>1-Many Navigation</vt:lpstr>
      <vt:lpstr>Activities</vt:lpstr>
      <vt:lpstr>Summary</vt:lpstr>
    </vt:vector>
  </TitlesOfParts>
  <Company>Ngee Ann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Joel YANG (NP)</dc:creator>
  <cp:lastModifiedBy>Yong Zi Ren /CSF</cp:lastModifiedBy>
  <cp:revision>487</cp:revision>
  <dcterms:created xsi:type="dcterms:W3CDTF">2010-03-15T07:19:17Z</dcterms:created>
  <dcterms:modified xsi:type="dcterms:W3CDTF">2021-12-07T07:44:22Z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0286cb9-b49f-4646-87a5-340028348160_Enabled">
    <vt:lpwstr>true</vt:lpwstr>
  </property>
  <property fmtid="{D5CDD505-2E9C-101B-9397-08002B2CF9AE}" pid="3" name="MSIP_Label_30286cb9-b49f-4646-87a5-340028348160_SetDate">
    <vt:lpwstr>2021-11-22T08:50:54Z</vt:lpwstr>
  </property>
  <property fmtid="{D5CDD505-2E9C-101B-9397-08002B2CF9AE}" pid="4" name="MSIP_Label_30286cb9-b49f-4646-87a5-340028348160_Method">
    <vt:lpwstr>Standard</vt:lpwstr>
  </property>
  <property fmtid="{D5CDD505-2E9C-101B-9397-08002B2CF9AE}" pid="5" name="MSIP_Label_30286cb9-b49f-4646-87a5-340028348160_Name">
    <vt:lpwstr>30286cb9-b49f-4646-87a5-340028348160</vt:lpwstr>
  </property>
  <property fmtid="{D5CDD505-2E9C-101B-9397-08002B2CF9AE}" pid="6" name="MSIP_Label_30286cb9-b49f-4646-87a5-340028348160_SiteId">
    <vt:lpwstr>cba9e115-3016-4462-a1ab-a565cba0cdf1</vt:lpwstr>
  </property>
  <property fmtid="{D5CDD505-2E9C-101B-9397-08002B2CF9AE}" pid="7" name="MSIP_Label_30286cb9-b49f-4646-87a5-340028348160_ActionId">
    <vt:lpwstr>a4fdb5d7-371c-4bfc-90ae-fbf627b07b94</vt:lpwstr>
  </property>
  <property fmtid="{D5CDD505-2E9C-101B-9397-08002B2CF9AE}" pid="8" name="MSIP_Label_30286cb9-b49f-4646-87a5-340028348160_ContentBits">
    <vt:lpwstr>1</vt:lpwstr>
  </property>
</Properties>
</file>